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8"/>
  </p:notesMasterIdLst>
  <p:sldIdLst>
    <p:sldId id="256" r:id="rId2"/>
    <p:sldId id="269" r:id="rId3"/>
    <p:sldId id="317" r:id="rId4"/>
    <p:sldId id="270" r:id="rId5"/>
    <p:sldId id="272" r:id="rId6"/>
    <p:sldId id="271" r:id="rId7"/>
    <p:sldId id="257" r:id="rId8"/>
    <p:sldId id="258" r:id="rId9"/>
    <p:sldId id="294" r:id="rId10"/>
    <p:sldId id="318" r:id="rId11"/>
    <p:sldId id="319" r:id="rId12"/>
    <p:sldId id="320" r:id="rId13"/>
    <p:sldId id="286" r:id="rId14"/>
    <p:sldId id="287" r:id="rId15"/>
    <p:sldId id="278" r:id="rId16"/>
    <p:sldId id="275" r:id="rId17"/>
    <p:sldId id="307" r:id="rId18"/>
    <p:sldId id="263" r:id="rId19"/>
    <p:sldId id="267" r:id="rId20"/>
    <p:sldId id="308" r:id="rId21"/>
    <p:sldId id="321" r:id="rId22"/>
    <p:sldId id="268" r:id="rId23"/>
    <p:sldId id="273" r:id="rId24"/>
    <p:sldId id="312" r:id="rId25"/>
    <p:sldId id="322" r:id="rId26"/>
    <p:sldId id="279" r:id="rId27"/>
    <p:sldId id="265" r:id="rId28"/>
    <p:sldId id="274" r:id="rId29"/>
    <p:sldId id="276" r:id="rId30"/>
    <p:sldId id="323" r:id="rId31"/>
    <p:sldId id="306" r:id="rId32"/>
    <p:sldId id="309" r:id="rId33"/>
    <p:sldId id="313" r:id="rId34"/>
    <p:sldId id="280" r:id="rId35"/>
    <p:sldId id="281" r:id="rId36"/>
    <p:sldId id="282" r:id="rId37"/>
    <p:sldId id="283" r:id="rId38"/>
    <p:sldId id="284" r:id="rId39"/>
    <p:sldId id="310" r:id="rId40"/>
    <p:sldId id="262" r:id="rId41"/>
    <p:sldId id="277" r:id="rId42"/>
    <p:sldId id="314" r:id="rId43"/>
    <p:sldId id="295" r:id="rId44"/>
    <p:sldId id="296" r:id="rId45"/>
    <p:sldId id="302" r:id="rId46"/>
    <p:sldId id="301" r:id="rId47"/>
    <p:sldId id="315" r:id="rId48"/>
    <p:sldId id="297" r:id="rId49"/>
    <p:sldId id="299" r:id="rId50"/>
    <p:sldId id="300" r:id="rId51"/>
    <p:sldId id="303" r:id="rId52"/>
    <p:sldId id="316" r:id="rId53"/>
    <p:sldId id="298" r:id="rId54"/>
    <p:sldId id="304" r:id="rId55"/>
    <p:sldId id="305" r:id="rId56"/>
    <p:sldId id="259" r:id="rId57"/>
  </p:sldIdLst>
  <p:sldSz cx="10287000" cy="6858000" type="35mm"/>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58CC71D-CE6C-BD4A-B971-D99FE1B0FB35}">
          <p14:sldIdLst>
            <p14:sldId id="256"/>
          </p14:sldIdLst>
        </p14:section>
        <p14:section name="Introduction and Background" id="{EDB492A6-4BC3-FE40-BA44-AAD91A327BEC}">
          <p14:sldIdLst>
            <p14:sldId id="269"/>
            <p14:sldId id="317"/>
            <p14:sldId id="270"/>
            <p14:sldId id="272"/>
            <p14:sldId id="271"/>
            <p14:sldId id="257"/>
            <p14:sldId id="258"/>
            <p14:sldId id="294"/>
            <p14:sldId id="318"/>
            <p14:sldId id="319"/>
            <p14:sldId id="320"/>
            <p14:sldId id="286"/>
            <p14:sldId id="287"/>
            <p14:sldId id="278"/>
          </p14:sldIdLst>
        </p14:section>
        <p14:section name="Theory and Method" id="{5169DE08-D38F-7C4E-8525-4D81BFBC0541}">
          <p14:sldIdLst>
            <p14:sldId id="275"/>
            <p14:sldId id="307"/>
            <p14:sldId id="263"/>
            <p14:sldId id="267"/>
            <p14:sldId id="308"/>
            <p14:sldId id="321"/>
            <p14:sldId id="268"/>
            <p14:sldId id="273"/>
            <p14:sldId id="312"/>
            <p14:sldId id="322"/>
            <p14:sldId id="279"/>
            <p14:sldId id="265"/>
            <p14:sldId id="274"/>
          </p14:sldIdLst>
        </p14:section>
        <p14:section name="Predictions" id="{82FB539A-F912-B741-85A6-5EAD1B072E52}">
          <p14:sldIdLst>
            <p14:sldId id="276"/>
            <p14:sldId id="323"/>
            <p14:sldId id="306"/>
            <p14:sldId id="309"/>
            <p14:sldId id="313"/>
            <p14:sldId id="280"/>
            <p14:sldId id="281"/>
            <p14:sldId id="282"/>
            <p14:sldId id="283"/>
            <p14:sldId id="284"/>
            <p14:sldId id="310"/>
            <p14:sldId id="262"/>
          </p14:sldIdLst>
        </p14:section>
        <p14:section name="Experiment" id="{D0D862BD-E019-C14F-9C9C-71ED7B2C88D6}">
          <p14:sldIdLst>
            <p14:sldId id="277"/>
            <p14:sldId id="314"/>
            <p14:sldId id="295"/>
            <p14:sldId id="296"/>
            <p14:sldId id="302"/>
            <p14:sldId id="301"/>
            <p14:sldId id="315"/>
            <p14:sldId id="297"/>
            <p14:sldId id="299"/>
            <p14:sldId id="300"/>
            <p14:sldId id="303"/>
            <p14:sldId id="316"/>
            <p14:sldId id="298"/>
            <p14:sldId id="304"/>
            <p14:sldId id="305"/>
          </p14:sldIdLst>
        </p14:section>
        <p14:section name="Conclusion" id="{63FEDF0D-18A4-944B-BD2D-6D5BFA661D86}">
          <p14:sldIdLst>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157"/>
    <p:restoredTop sz="84428"/>
  </p:normalViewPr>
  <p:slideViewPr>
    <p:cSldViewPr snapToGrid="0" snapToObjects="1">
      <p:cViewPr>
        <p:scale>
          <a:sx n="99" d="100"/>
          <a:sy n="99" d="100"/>
        </p:scale>
        <p:origin x="144" y="14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Strategy Frequency</c:v>
                </c:pt>
              </c:strCache>
            </c:strRef>
          </c:tx>
          <c:spPr>
            <a:solidFill>
              <a:schemeClr val="bg1">
                <a:lumMod val="50000"/>
              </a:schemeClr>
            </a:solidFill>
          </c:spPr>
          <c:dPt>
            <c:idx val="0"/>
            <c:bubble3D val="0"/>
            <c:spPr>
              <a:solidFill>
                <a:srgbClr val="0070C0"/>
              </a:solidFill>
              <a:ln w="19050">
                <a:solidFill>
                  <a:schemeClr val="lt1"/>
                </a:solidFill>
              </a:ln>
              <a:effectLst/>
            </c:spPr>
          </c:dPt>
          <c:dPt>
            <c:idx val="1"/>
            <c:bubble3D val="0"/>
            <c:spPr>
              <a:solidFill>
                <a:schemeClr val="bg1">
                  <a:lumMod val="50000"/>
                </a:schemeClr>
              </a:solidFill>
              <a:ln w="19050">
                <a:solidFill>
                  <a:schemeClr val="lt1"/>
                </a:solidFill>
              </a:ln>
              <a:effectLst/>
            </c:spPr>
          </c:dPt>
          <c:cat>
            <c:strRef>
              <c:f>Sheet1!$A$2:$A$3</c:f>
              <c:strCache>
                <c:ptCount val="2"/>
                <c:pt idx="0">
                  <c:v>TTB (45%)</c:v>
                </c:pt>
                <c:pt idx="1">
                  <c:v>Other</c:v>
                </c:pt>
              </c:strCache>
            </c:strRef>
          </c:cat>
          <c:val>
            <c:numRef>
              <c:f>Sheet1!$B$2:$B$3</c:f>
              <c:numCache>
                <c:formatCode>General</c:formatCode>
                <c:ptCount val="2"/>
                <c:pt idx="0">
                  <c:v>44.9</c:v>
                </c:pt>
                <c:pt idx="1">
                  <c:v>55.1</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Percent trials</c:v>
                </c:pt>
              </c:strCache>
            </c:strRef>
          </c:tx>
          <c:spPr>
            <a:solidFill>
              <a:srgbClr val="FFC000"/>
            </a:solidFill>
            <a:ln>
              <a:noFill/>
            </a:ln>
            <a:effectLst/>
          </c:spPr>
          <c:invertIfNegative val="0"/>
          <c:cat>
            <c:strRef>
              <c:f>Sheet1!$A$2:$A$3</c:f>
              <c:strCache>
                <c:ptCount val="2"/>
                <c:pt idx="0">
                  <c:v>High-dispersion</c:v>
                </c:pt>
                <c:pt idx="1">
                  <c:v>Low-dispersion</c:v>
                </c:pt>
              </c:strCache>
            </c:strRef>
          </c:cat>
          <c:val>
            <c:numRef>
              <c:f>Sheet1!$B$2:$B$3</c:f>
              <c:numCache>
                <c:formatCode>General</c:formatCode>
                <c:ptCount val="2"/>
                <c:pt idx="0">
                  <c:v>55.4</c:v>
                </c:pt>
                <c:pt idx="1">
                  <c:v>28.35</c:v>
                </c:pt>
              </c:numCache>
            </c:numRef>
          </c:val>
        </c:ser>
        <c:dLbls>
          <c:showLegendKey val="0"/>
          <c:showVal val="0"/>
          <c:showCatName val="0"/>
          <c:showSerName val="0"/>
          <c:showPercent val="0"/>
          <c:showBubbleSize val="0"/>
        </c:dLbls>
        <c:gapWidth val="182"/>
        <c:axId val="-1884632992"/>
        <c:axId val="-1919206320"/>
      </c:barChart>
      <c:catAx>
        <c:axId val="-188463299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919206320"/>
        <c:crosses val="autoZero"/>
        <c:auto val="1"/>
        <c:lblAlgn val="ctr"/>
        <c:lblOffset val="100"/>
        <c:noMultiLvlLbl val="0"/>
      </c:catAx>
      <c:valAx>
        <c:axId val="-19192063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84632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Percent trials</c:v>
                </c:pt>
              </c:strCache>
            </c:strRef>
          </c:tx>
          <c:spPr>
            <a:solidFill>
              <a:srgbClr val="FFC000"/>
            </a:solidFill>
            <a:ln>
              <a:noFill/>
            </a:ln>
            <a:effectLst/>
          </c:spPr>
          <c:invertIfNegative val="0"/>
          <c:cat>
            <c:strRef>
              <c:f>Sheet1!$A$2:$A$3</c:f>
              <c:strCache>
                <c:ptCount val="2"/>
                <c:pt idx="0">
                  <c:v>Low-stakes</c:v>
                </c:pt>
                <c:pt idx="1">
                  <c:v>High-stakes</c:v>
                </c:pt>
              </c:strCache>
            </c:strRef>
          </c:cat>
          <c:val>
            <c:numRef>
              <c:f>Sheet1!$B$2:$B$3</c:f>
              <c:numCache>
                <c:formatCode>General</c:formatCode>
                <c:ptCount val="2"/>
                <c:pt idx="0">
                  <c:v>62.95</c:v>
                </c:pt>
                <c:pt idx="1">
                  <c:v>41.25</c:v>
                </c:pt>
              </c:numCache>
            </c:numRef>
          </c:val>
        </c:ser>
        <c:dLbls>
          <c:showLegendKey val="0"/>
          <c:showVal val="0"/>
          <c:showCatName val="0"/>
          <c:showSerName val="0"/>
          <c:showPercent val="0"/>
          <c:showBubbleSize val="0"/>
        </c:dLbls>
        <c:gapWidth val="182"/>
        <c:axId val="-1963033920"/>
        <c:axId val="-1892357440"/>
      </c:barChart>
      <c:catAx>
        <c:axId val="-196303392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892357440"/>
        <c:crosses val="autoZero"/>
        <c:auto val="1"/>
        <c:lblAlgn val="ctr"/>
        <c:lblOffset val="100"/>
        <c:noMultiLvlLbl val="0"/>
      </c:catAx>
      <c:valAx>
        <c:axId val="-18923574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3033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nr. cells inspected</c:v>
                </c:pt>
              </c:strCache>
            </c:strRef>
          </c:tx>
          <c:spPr>
            <a:solidFill>
              <a:srgbClr val="FFC000"/>
            </a:solidFill>
            <a:ln>
              <a:noFill/>
            </a:ln>
            <a:effectLst/>
          </c:spPr>
          <c:invertIfNegative val="0"/>
          <c:cat>
            <c:strRef>
              <c:f>Sheet1!$A$2:$A$3</c:f>
              <c:strCache>
                <c:ptCount val="2"/>
                <c:pt idx="0">
                  <c:v>high stakes</c:v>
                </c:pt>
                <c:pt idx="1">
                  <c:v>low stakes</c:v>
                </c:pt>
              </c:strCache>
            </c:strRef>
          </c:cat>
          <c:val>
            <c:numRef>
              <c:f>Sheet1!$B$2:$B$3</c:f>
              <c:numCache>
                <c:formatCode>General</c:formatCode>
                <c:ptCount val="2"/>
                <c:pt idx="0">
                  <c:v>16.0</c:v>
                </c:pt>
                <c:pt idx="1">
                  <c:v>11.0</c:v>
                </c:pt>
              </c:numCache>
            </c:numRef>
          </c:val>
        </c:ser>
        <c:dLbls>
          <c:showLegendKey val="0"/>
          <c:showVal val="0"/>
          <c:showCatName val="0"/>
          <c:showSerName val="0"/>
          <c:showPercent val="0"/>
          <c:showBubbleSize val="0"/>
        </c:dLbls>
        <c:gapWidth val="182"/>
        <c:axId val="-1894081952"/>
        <c:axId val="-1913208768"/>
      </c:barChart>
      <c:catAx>
        <c:axId val="-18940819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913208768"/>
        <c:crosses val="autoZero"/>
        <c:auto val="1"/>
        <c:lblAlgn val="ctr"/>
        <c:lblOffset val="100"/>
        <c:noMultiLvlLbl val="0"/>
      </c:catAx>
      <c:valAx>
        <c:axId val="-1913208768"/>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940819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tiff>
</file>

<file path=ppt/media/image10.png>
</file>

<file path=ppt/media/image100.png>
</file>

<file path=ppt/media/image101.png>
</file>

<file path=ppt/media/image11.png>
</file>

<file path=ppt/media/image110.png>
</file>

<file path=ppt/media/image12.png>
</file>

<file path=ppt/media/image120.png>
</file>

<file path=ppt/media/image13.png>
</file>

<file path=ppt/media/image130.png>
</file>

<file path=ppt/media/image131.png>
</file>

<file path=ppt/media/image14.png>
</file>

<file path=ppt/media/image140.png>
</file>

<file path=ppt/media/image15.png>
</file>

<file path=ppt/media/image16.png>
</file>

<file path=ppt/media/image17.png>
</file>

<file path=ppt/media/image18.png>
</file>

<file path=ppt/media/image180.png>
</file>

<file path=ppt/media/image19.png>
</file>

<file path=ppt/media/image2.jpeg>
</file>

<file path=ppt/media/image20.png>
</file>

<file path=ppt/media/image21.png>
</file>

<file path=ppt/media/image22.png>
</file>

<file path=ppt/media/image220.png>
</file>

<file path=ppt/media/image23.png>
</file>

<file path=ppt/media/image230.png>
</file>

<file path=ppt/media/image24.png>
</file>

<file path=ppt/media/image240.png>
</file>

<file path=ppt/media/image25.png>
</file>

<file path=ppt/media/image250.png>
</file>

<file path=ppt/media/image26.png>
</file>

<file path=ppt/media/image27.png>
</file>

<file path=ppt/media/image28.png>
</file>

<file path=ppt/media/image29.png>
</file>

<file path=ppt/media/image3.png>
</file>

<file path=ppt/media/image30.png>
</file>

<file path=ppt/media/image300.png>
</file>

<file path=ppt/media/image31.png>
</file>

<file path=ppt/media/image310.png>
</file>

<file path=ppt/media/image32.png>
</file>

<file path=ppt/media/image33.png>
</file>

<file path=ppt/media/image34.png>
</file>

<file path=ppt/media/image340.png>
</file>

<file path=ppt/media/image35.png>
</file>

<file path=ppt/media/image36.png>
</file>

<file path=ppt/media/image4.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4.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5FA05-F73F-2F47-98DF-843FE6715402}" type="datetimeFigureOut">
              <a:rPr lang="en-US" smtClean="0"/>
              <a:t>8/17/17</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CF2F8C-5A82-B842-85F1-663DD24B73B1}" type="slidenum">
              <a:rPr lang="en-US" smtClean="0"/>
              <a:t>‹#›</a:t>
            </a:fld>
            <a:endParaRPr lang="en-US"/>
          </a:p>
        </p:txBody>
      </p:sp>
    </p:spTree>
    <p:extLst>
      <p:ext uri="{BB962C8B-B14F-4D97-AF65-F5344CB8AC3E}">
        <p14:creationId xmlns:p14="http://schemas.microsoft.com/office/powerpoint/2010/main" val="2104377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the task and the paradigm.</a:t>
            </a:r>
            <a:endParaRPr lang="en-US" dirty="0"/>
          </a:p>
        </p:txBody>
      </p:sp>
      <p:sp>
        <p:nvSpPr>
          <p:cNvPr id="4" name="Slide Number Placeholder 3"/>
          <p:cNvSpPr>
            <a:spLocks noGrp="1"/>
          </p:cNvSpPr>
          <p:nvPr>
            <p:ph type="sldNum" sz="quarter" idx="10"/>
          </p:nvPr>
        </p:nvSpPr>
        <p:spPr/>
        <p:txBody>
          <a:bodyPr/>
          <a:lstStyle/>
          <a:p>
            <a:fld id="{D234DCC6-AD2D-AD46-8C13-03AE47386395}" type="slidenum">
              <a:rPr lang="en-US" smtClean="0"/>
              <a:t>3</a:t>
            </a:fld>
            <a:endParaRPr lang="en-US"/>
          </a:p>
        </p:txBody>
      </p:sp>
    </p:spTree>
    <p:extLst>
      <p:ext uri="{BB962C8B-B14F-4D97-AF65-F5344CB8AC3E}">
        <p14:creationId xmlns:p14="http://schemas.microsoft.com/office/powerpoint/2010/main" val="1726796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STD of truncated normal is</a:t>
            </a:r>
            <a:r>
              <a:rPr lang="en-US" baseline="0" dirty="0" smtClean="0"/>
              <a:t> 0.3*(</a:t>
            </a:r>
            <a:r>
              <a:rPr lang="en-US" baseline="0" dirty="0" err="1" smtClean="0"/>
              <a:t>r_max</a:t>
            </a:r>
            <a:r>
              <a:rPr lang="mr-IN" baseline="0" dirty="0" smtClean="0"/>
              <a:t>–</a:t>
            </a:r>
            <a:r>
              <a:rPr lang="en-US" baseline="0" dirty="0" smtClean="0"/>
              <a:t> </a:t>
            </a:r>
            <a:r>
              <a:rPr lang="en-US" baseline="0" dirty="0" err="1" smtClean="0"/>
              <a:t>r_min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32</a:t>
            </a:fld>
            <a:endParaRPr lang="en-US"/>
          </a:p>
        </p:txBody>
      </p:sp>
    </p:spTree>
    <p:extLst>
      <p:ext uri="{BB962C8B-B14F-4D97-AF65-F5344CB8AC3E}">
        <p14:creationId xmlns:p14="http://schemas.microsoft.com/office/powerpoint/2010/main" val="2002364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fast-</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-frugal </a:t>
                </a:r>
                <a:r>
                  <a:rPr lang="de-DE" dirty="0" err="1" smtClean="0">
                    <a:solidFill>
                      <a:schemeClr val="tx1"/>
                    </a:solidFill>
                    <a:latin typeface="Avenir Book" charset="0"/>
                    <a:ea typeface="Avenir Book" charset="0"/>
                    <a:cs typeface="Avenir Book" charset="0"/>
                  </a:rPr>
                  <a:t>heuristics</a:t>
                </a:r>
                <a:r>
                  <a:rPr lang="de-DE" dirty="0" smtClean="0">
                    <a:solidFill>
                      <a:schemeClr val="tx1"/>
                    </a:solidFill>
                    <a:latin typeface="Avenir Book" charset="0"/>
                    <a:ea typeface="Avenir Book" charset="0"/>
                    <a:cs typeface="Avenir Book" charset="0"/>
                  </a:rPr>
                  <a:t> like TTB</a:t>
                </a:r>
                <a:r>
                  <a:rPr lang="de-DE" dirty="0" smtClean="0">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more</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frequently</a:t>
                </a:r>
                <a:r>
                  <a:rPr lang="de-DE" dirty="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the</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probabilities</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vary</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widely</a:t>
                </a:r>
                <a:r>
                  <a:rPr lang="de-DE" dirty="0" smtClean="0">
                    <a:solidFill>
                      <a:schemeClr val="tx1"/>
                    </a:solidFill>
                    <a:latin typeface="Avenir Book" charset="0"/>
                    <a:ea typeface="Avenir Book" charset="0"/>
                    <a:cs typeface="Avenir Book" charset="0"/>
                  </a:rPr>
                  <a:t>.</a:t>
                </a:r>
                <a:endParaRPr lang="de-DE" dirty="0">
                  <a:solidFill>
                    <a:schemeClr val="tx1"/>
                  </a:solidFill>
                  <a:latin typeface="Avenir Book" charset="0"/>
                  <a:ea typeface="Avenir Book" charset="0"/>
                  <a:cs typeface="Avenir Book" charset="0"/>
                </a:endParaRPr>
              </a:p>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simple </a:t>
                </a:r>
                <a:r>
                  <a:rPr lang="de-DE" dirty="0" err="1">
                    <a:solidFill>
                      <a:schemeClr val="tx1"/>
                    </a:solidFill>
                    <a:latin typeface="Avenir Book" charset="0"/>
                    <a:ea typeface="Avenir Book" charset="0"/>
                    <a:cs typeface="Avenir Book" charset="0"/>
                  </a:rPr>
                  <a:t>heuristics</a:t>
                </a:r>
                <a:r>
                  <a:rPr lang="de-DE" dirty="0">
                    <a:solidFill>
                      <a:schemeClr val="tx1"/>
                    </a:solidFill>
                    <a:latin typeface="Avenir Book" charset="0"/>
                    <a:ea typeface="Avenir Book" charset="0"/>
                    <a:cs typeface="Avenir Book" charset="0"/>
                  </a:rPr>
                  <a:t>, like TTB, SAT-TTB,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random</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choice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primarily</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when</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low</a:t>
                </a:r>
                <a:r>
                  <a:rPr lang="de-DE" dirty="0">
                    <a:solidFill>
                      <a:schemeClr val="tx1"/>
                    </a:solidFill>
                    <a:latin typeface="Avenir Book" charset="0"/>
                    <a:ea typeface="Avenir Book" charset="0"/>
                    <a:cs typeface="Avenir Book" charset="0"/>
                  </a:rPr>
                  <a:t> (</a:t>
                </a:r>
                <a14:m>
                  <m:oMath xmlns:m="http://schemas.openxmlformats.org/officeDocument/2006/math">
                    <m:r>
                      <a:rPr lang="de-DE" i="1" dirty="0">
                        <a:solidFill>
                          <a:schemeClr val="tx1"/>
                        </a:solidFill>
                        <a:latin typeface="Cambria Math" charset="0"/>
                        <a:ea typeface="Avenir Book" charset="0"/>
                        <a:cs typeface="Avenir Book" charset="0"/>
                      </a:rPr>
                      <m:t>$0.01</m:t>
                    </m:r>
                    <m:r>
                      <a:rPr lang="en-US" i="1" dirty="0">
                        <a:solidFill>
                          <a:schemeClr val="tx1"/>
                        </a:solidFill>
                        <a:latin typeface="Cambria Math" charset="0"/>
                        <a:ea typeface="Avenir Book" charset="0"/>
                        <a:cs typeface="Avenir Book" charset="0"/>
                      </a:rPr>
                      <m:t>—</m:t>
                    </m:r>
                    <m:r>
                      <a:rPr lang="de-DE" i="1" dirty="0">
                        <a:solidFill>
                          <a:schemeClr val="tx1"/>
                        </a:solidFill>
                        <a:latin typeface="Cambria Math" charset="0"/>
                        <a:ea typeface="Avenir Book" charset="0"/>
                        <a:cs typeface="Avenir Book" charset="0"/>
                      </a:rPr>
                      <m:t>$0.25</m:t>
                    </m:r>
                  </m:oMath>
                </a14:m>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rather</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than</a:t>
                </a:r>
                <a:r>
                  <a:rPr lang="de-DE" dirty="0">
                    <a:solidFill>
                      <a:schemeClr val="tx1"/>
                    </a:solidFill>
                    <a:latin typeface="Avenir Book" charset="0"/>
                    <a:ea typeface="Avenir Book" charset="0"/>
                    <a:cs typeface="Avenir Book" charset="0"/>
                  </a:rPr>
                  <a:t> high (</a:t>
                </a:r>
                <a14:m>
                  <m:oMath xmlns:m="http://schemas.openxmlformats.org/officeDocument/2006/math">
                    <m:r>
                      <a:rPr lang="de-DE" i="1" dirty="0">
                        <a:solidFill>
                          <a:schemeClr val="tx1"/>
                        </a:solidFill>
                        <a:latin typeface="Cambria Math" charset="0"/>
                        <a:ea typeface="Avenir Book" charset="0"/>
                        <a:cs typeface="Avenir Book" charset="0"/>
                      </a:rPr>
                      <m:t>$0.01</m:t>
                    </m:r>
                    <m:r>
                      <a:rPr lang="en-US" i="1" dirty="0">
                        <a:solidFill>
                          <a:schemeClr val="tx1"/>
                        </a:solidFill>
                        <a:latin typeface="Cambria Math" charset="0"/>
                        <a:ea typeface="Avenir Book" charset="0"/>
                        <a:cs typeface="Avenir Book" charset="0"/>
                      </a:rPr>
                      <m:t>—</m:t>
                    </m:r>
                    <m:r>
                      <a:rPr lang="de-DE" i="1" dirty="0">
                        <a:solidFill>
                          <a:schemeClr val="tx1"/>
                        </a:solidFill>
                        <a:latin typeface="Cambria Math" charset="0"/>
                        <a:ea typeface="Avenir Book" charset="0"/>
                        <a:cs typeface="Avenir Book" charset="0"/>
                      </a:rPr>
                      <m:t>$9.99</m:t>
                    </m:r>
                  </m:oMath>
                </a14:m>
                <a:r>
                  <a:rPr lang="de-DE" dirty="0">
                    <a:solidFill>
                      <a:schemeClr val="tx1"/>
                    </a:solidFill>
                    <a:latin typeface="Avenir Book" charset="0"/>
                    <a:ea typeface="Avenir Book" charset="0"/>
                    <a:cs typeface="Avenir Book" charset="0"/>
                  </a:rPr>
                  <a:t>).</a:t>
                </a:r>
              </a:p>
              <a:p>
                <a:pPr marL="514350" indent="-514350">
                  <a:buFont typeface="+mj-lt"/>
                  <a:buAutoNum type="arabicPeriod"/>
                </a:pP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high </a:t>
                </a:r>
                <a:r>
                  <a:rPr lang="de-DE" dirty="0" err="1">
                    <a:solidFill>
                      <a:schemeClr val="tx1"/>
                    </a:solidFill>
                    <a:latin typeface="Avenir Book" charset="0"/>
                    <a:ea typeface="Avenir Book" charset="0"/>
                    <a:cs typeface="Avenir Book" charset="0"/>
                  </a:rPr>
                  <a:t>people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invest</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more</a:t>
                </a:r>
                <a:r>
                  <a:rPr lang="de-DE" dirty="0">
                    <a:solidFill>
                      <a:schemeClr val="tx1"/>
                    </a:solidFill>
                    <a:latin typeface="Avenir Book" charset="0"/>
                    <a:ea typeface="Avenir Book" charset="0"/>
                    <a:cs typeface="Avenir Book" charset="0"/>
                  </a:rPr>
                  <a:t> time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effort</a:t>
                </a:r>
                <a:r>
                  <a:rPr lang="de-DE" dirty="0">
                    <a:solidFill>
                      <a:schemeClr val="tx1"/>
                    </a:solidFill>
                    <a:latin typeface="Avenir Book" charset="0"/>
                    <a:ea typeface="Avenir Book" charset="0"/>
                    <a:cs typeface="Avenir Book" charset="0"/>
                  </a:rPr>
                  <a:t>.</a:t>
                </a:r>
              </a:p>
              <a:p>
                <a:endParaRPr lang="en-US" dirty="0"/>
              </a:p>
            </p:txBody>
          </p:sp>
        </mc:Choice>
        <mc:Fallback xmlns="">
          <p:sp>
            <p:nvSpPr>
              <p:cNvPr id="3" name="Notes Placeholder 2"/>
              <p:cNvSpPr>
                <a:spLocks noGrp="1"/>
              </p:cNvSpPr>
              <p:nvPr>
                <p:ph type="body" idx="1"/>
              </p:nvPr>
            </p:nvSpPr>
            <p:spPr/>
            <p:txBody>
              <a:bodyPr/>
              <a:lstStyle/>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fast-</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-frugal </a:t>
                </a:r>
                <a:r>
                  <a:rPr lang="de-DE" dirty="0" err="1" smtClean="0">
                    <a:solidFill>
                      <a:schemeClr val="tx1"/>
                    </a:solidFill>
                    <a:latin typeface="Avenir Book" charset="0"/>
                    <a:ea typeface="Avenir Book" charset="0"/>
                    <a:cs typeface="Avenir Book" charset="0"/>
                  </a:rPr>
                  <a:t>heuristics</a:t>
                </a:r>
                <a:r>
                  <a:rPr lang="de-DE" dirty="0" smtClean="0">
                    <a:solidFill>
                      <a:schemeClr val="tx1"/>
                    </a:solidFill>
                    <a:latin typeface="Avenir Book" charset="0"/>
                    <a:ea typeface="Avenir Book" charset="0"/>
                    <a:cs typeface="Avenir Book" charset="0"/>
                  </a:rPr>
                  <a:t> like TTB</a:t>
                </a:r>
                <a:r>
                  <a:rPr lang="de-DE" dirty="0" smtClean="0">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more</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frequently</a:t>
                </a:r>
                <a:r>
                  <a:rPr lang="de-DE" dirty="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the</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probabilities</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vary</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widely</a:t>
                </a:r>
                <a:r>
                  <a:rPr lang="de-DE" dirty="0" smtClean="0">
                    <a:solidFill>
                      <a:schemeClr val="tx1"/>
                    </a:solidFill>
                    <a:latin typeface="Avenir Book" charset="0"/>
                    <a:ea typeface="Avenir Book" charset="0"/>
                    <a:cs typeface="Avenir Book" charset="0"/>
                  </a:rPr>
                  <a:t>.</a:t>
                </a:r>
                <a:endParaRPr lang="de-DE" dirty="0">
                  <a:solidFill>
                    <a:schemeClr val="tx1"/>
                  </a:solidFill>
                  <a:latin typeface="Avenir Book" charset="0"/>
                  <a:ea typeface="Avenir Book" charset="0"/>
                  <a:cs typeface="Avenir Book" charset="0"/>
                </a:endParaRPr>
              </a:p>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simple </a:t>
                </a:r>
                <a:r>
                  <a:rPr lang="de-DE" dirty="0" err="1">
                    <a:solidFill>
                      <a:schemeClr val="tx1"/>
                    </a:solidFill>
                    <a:latin typeface="Avenir Book" charset="0"/>
                    <a:ea typeface="Avenir Book" charset="0"/>
                    <a:cs typeface="Avenir Book" charset="0"/>
                  </a:rPr>
                  <a:t>heuristics</a:t>
                </a:r>
                <a:r>
                  <a:rPr lang="de-DE" dirty="0">
                    <a:solidFill>
                      <a:schemeClr val="tx1"/>
                    </a:solidFill>
                    <a:latin typeface="Avenir Book" charset="0"/>
                    <a:ea typeface="Avenir Book" charset="0"/>
                    <a:cs typeface="Avenir Book" charset="0"/>
                  </a:rPr>
                  <a:t>, like TTB, SAT-TTB,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random</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choice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primarily</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when</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low</a:t>
                </a:r>
                <a:r>
                  <a:rPr lang="de-DE" dirty="0">
                    <a:solidFill>
                      <a:schemeClr val="tx1"/>
                    </a:solidFill>
                    <a:latin typeface="Avenir Book" charset="0"/>
                    <a:ea typeface="Avenir Book" charset="0"/>
                    <a:cs typeface="Avenir Book" charset="0"/>
                  </a:rPr>
                  <a:t> (</a:t>
                </a:r>
                <a:r>
                  <a:rPr lang="de-DE" i="0" dirty="0">
                    <a:solidFill>
                      <a:schemeClr val="tx1"/>
                    </a:solidFill>
                    <a:latin typeface="Cambria Math" charset="0"/>
                    <a:ea typeface="Avenir Book" charset="0"/>
                    <a:cs typeface="Avenir Book" charset="0"/>
                  </a:rPr>
                  <a:t>$0.01</a:t>
                </a:r>
                <a:r>
                  <a:rPr lang="en-US" i="0" dirty="0">
                    <a:solidFill>
                      <a:schemeClr val="tx1"/>
                    </a:solidFill>
                    <a:latin typeface="Cambria Math" charset="0"/>
                    <a:ea typeface="Avenir Book" charset="0"/>
                    <a:cs typeface="Avenir Book" charset="0"/>
                  </a:rPr>
                  <a:t>—</a:t>
                </a:r>
                <a:r>
                  <a:rPr lang="de-DE" i="0" dirty="0">
                    <a:solidFill>
                      <a:schemeClr val="tx1"/>
                    </a:solidFill>
                    <a:latin typeface="Cambria Math" charset="0"/>
                    <a:ea typeface="Avenir Book" charset="0"/>
                    <a:cs typeface="Avenir Book" charset="0"/>
                  </a:rPr>
                  <a:t>$0.25</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rather</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than</a:t>
                </a:r>
                <a:r>
                  <a:rPr lang="de-DE" dirty="0">
                    <a:solidFill>
                      <a:schemeClr val="tx1"/>
                    </a:solidFill>
                    <a:latin typeface="Avenir Book" charset="0"/>
                    <a:ea typeface="Avenir Book" charset="0"/>
                    <a:cs typeface="Avenir Book" charset="0"/>
                  </a:rPr>
                  <a:t> high (</a:t>
                </a:r>
                <a:r>
                  <a:rPr lang="de-DE" i="0" dirty="0">
                    <a:solidFill>
                      <a:schemeClr val="tx1"/>
                    </a:solidFill>
                    <a:latin typeface="Cambria Math" charset="0"/>
                    <a:ea typeface="Avenir Book" charset="0"/>
                    <a:cs typeface="Avenir Book" charset="0"/>
                  </a:rPr>
                  <a:t>$0.01</a:t>
                </a:r>
                <a:r>
                  <a:rPr lang="en-US" i="0" dirty="0">
                    <a:solidFill>
                      <a:schemeClr val="tx1"/>
                    </a:solidFill>
                    <a:latin typeface="Cambria Math" charset="0"/>
                    <a:ea typeface="Avenir Book" charset="0"/>
                    <a:cs typeface="Avenir Book" charset="0"/>
                  </a:rPr>
                  <a:t>—</a:t>
                </a:r>
                <a:r>
                  <a:rPr lang="de-DE" i="0" dirty="0">
                    <a:solidFill>
                      <a:schemeClr val="tx1"/>
                    </a:solidFill>
                    <a:latin typeface="Cambria Math" charset="0"/>
                    <a:ea typeface="Avenir Book" charset="0"/>
                    <a:cs typeface="Avenir Book" charset="0"/>
                  </a:rPr>
                  <a:t>$9.99</a:t>
                </a:r>
                <a:r>
                  <a:rPr lang="de-DE" dirty="0">
                    <a:solidFill>
                      <a:schemeClr val="tx1"/>
                    </a:solidFill>
                    <a:latin typeface="Avenir Book" charset="0"/>
                    <a:ea typeface="Avenir Book" charset="0"/>
                    <a:cs typeface="Avenir Book" charset="0"/>
                  </a:rPr>
                  <a:t>).</a:t>
                </a:r>
              </a:p>
              <a:p>
                <a:pPr marL="514350" indent="-514350">
                  <a:buFont typeface="+mj-lt"/>
                  <a:buAutoNum type="arabicPeriod"/>
                </a:pP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high </a:t>
                </a:r>
                <a:r>
                  <a:rPr lang="de-DE" dirty="0" err="1">
                    <a:solidFill>
                      <a:schemeClr val="tx1"/>
                    </a:solidFill>
                    <a:latin typeface="Avenir Book" charset="0"/>
                    <a:ea typeface="Avenir Book" charset="0"/>
                    <a:cs typeface="Avenir Book" charset="0"/>
                  </a:rPr>
                  <a:t>people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invest</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more</a:t>
                </a:r>
                <a:r>
                  <a:rPr lang="de-DE" dirty="0">
                    <a:solidFill>
                      <a:schemeClr val="tx1"/>
                    </a:solidFill>
                    <a:latin typeface="Avenir Book" charset="0"/>
                    <a:ea typeface="Avenir Book" charset="0"/>
                    <a:cs typeface="Avenir Book" charset="0"/>
                  </a:rPr>
                  <a:t> time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effort</a:t>
                </a:r>
                <a:r>
                  <a:rPr lang="de-DE" dirty="0">
                    <a:solidFill>
                      <a:schemeClr val="tx1"/>
                    </a:solidFill>
                    <a:latin typeface="Avenir Book" charset="0"/>
                    <a:ea typeface="Avenir Book" charset="0"/>
                    <a:cs typeface="Avenir Book" charset="0"/>
                  </a:rPr>
                  <a:t>.</a:t>
                </a:r>
              </a:p>
              <a:p>
                <a:endParaRPr lang="en-US" dirty="0"/>
              </a:p>
            </p:txBody>
          </p:sp>
        </mc:Fallback>
      </mc:AlternateContent>
      <p:sp>
        <p:nvSpPr>
          <p:cNvPr id="4" name="Slide Number Placeholder 3"/>
          <p:cNvSpPr>
            <a:spLocks noGrp="1"/>
          </p:cNvSpPr>
          <p:nvPr>
            <p:ph type="sldNum" sz="quarter" idx="10"/>
          </p:nvPr>
        </p:nvSpPr>
        <p:spPr/>
        <p:txBody>
          <a:bodyPr/>
          <a:lstStyle/>
          <a:p>
            <a:fld id="{7ECF2F8C-5A82-B842-85F1-663DD24B73B1}" type="slidenum">
              <a:rPr lang="en-US" smtClean="0"/>
              <a:t>40</a:t>
            </a:fld>
            <a:endParaRPr lang="en-US"/>
          </a:p>
        </p:txBody>
      </p:sp>
    </p:spTree>
    <p:extLst>
      <p:ext uri="{BB962C8B-B14F-4D97-AF65-F5344CB8AC3E}">
        <p14:creationId xmlns:p14="http://schemas.microsoft.com/office/powerpoint/2010/main" val="1960794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min</a:t>
            </a:r>
          </a:p>
          <a:p>
            <a:endParaRPr lang="en-US" dirty="0" smtClean="0"/>
          </a:p>
          <a:p>
            <a:endParaRPr lang="en-US" dirty="0" smtClean="0"/>
          </a:p>
          <a:p>
            <a:r>
              <a:rPr lang="en-US" dirty="0" smtClean="0"/>
              <a:t>Out of 4000 trials</a:t>
            </a:r>
          </a:p>
          <a:p>
            <a:r>
              <a:rPr lang="en-US" dirty="0" smtClean="0"/>
              <a:t>25.3%</a:t>
            </a:r>
          </a:p>
          <a:p>
            <a:r>
              <a:rPr lang="en-US" dirty="0" smtClean="0"/>
              <a:t>10.7%</a:t>
            </a:r>
          </a:p>
          <a:p>
            <a:r>
              <a:rPr lang="en-US" dirty="0" smtClean="0"/>
              <a:t>8.0%</a:t>
            </a:r>
          </a:p>
          <a:p>
            <a:r>
              <a:rPr lang="en-US" dirty="0" smtClean="0"/>
              <a:t>6.3%</a:t>
            </a:r>
          </a:p>
          <a:p>
            <a:r>
              <a:rPr lang="en-US" dirty="0" smtClean="0"/>
              <a:t>4.5%</a:t>
            </a:r>
          </a:p>
          <a:p>
            <a:r>
              <a:rPr lang="en-US" dirty="0" smtClean="0"/>
              <a:t>3.1%</a:t>
            </a:r>
          </a:p>
          <a:p>
            <a:r>
              <a:rPr lang="en-US" dirty="0" smtClean="0"/>
              <a:t>Accounts for 48.6% of trials</a:t>
            </a:r>
          </a:p>
          <a:p>
            <a:endParaRPr lang="en-US" dirty="0" smtClean="0"/>
          </a:p>
          <a:p>
            <a:r>
              <a:rPr lang="en-US" dirty="0" smtClean="0"/>
              <a:t>NO</a:t>
            </a:r>
            <a:r>
              <a:rPr lang="en-US" baseline="0" dirty="0" smtClean="0"/>
              <a:t> </a:t>
            </a:r>
            <a:r>
              <a:rPr lang="en-US" dirty="0" smtClean="0"/>
              <a:t>Other: 42.1%</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42</a:t>
            </a:fld>
            <a:endParaRPr lang="en-US"/>
          </a:p>
        </p:txBody>
      </p:sp>
    </p:spTree>
    <p:extLst>
      <p:ext uri="{BB962C8B-B14F-4D97-AF65-F5344CB8AC3E}">
        <p14:creationId xmlns:p14="http://schemas.microsoft.com/office/powerpoint/2010/main" val="6915414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 of 4000 trials</a:t>
            </a:r>
          </a:p>
          <a:p>
            <a:r>
              <a:rPr lang="en-US" dirty="0" smtClean="0"/>
              <a:t>25.3%</a:t>
            </a:r>
          </a:p>
          <a:p>
            <a:r>
              <a:rPr lang="en-US" dirty="0" smtClean="0"/>
              <a:t>10.7%</a:t>
            </a:r>
          </a:p>
          <a:p>
            <a:r>
              <a:rPr lang="en-US" dirty="0" smtClean="0"/>
              <a:t>8.0%</a:t>
            </a:r>
          </a:p>
          <a:p>
            <a:r>
              <a:rPr lang="en-US" dirty="0" smtClean="0"/>
              <a:t>6.3%</a:t>
            </a:r>
          </a:p>
          <a:p>
            <a:r>
              <a:rPr lang="en-US" dirty="0" smtClean="0"/>
              <a:t>4.5%</a:t>
            </a:r>
          </a:p>
          <a:p>
            <a:r>
              <a:rPr lang="en-US" dirty="0" smtClean="0"/>
              <a:t>3.1%</a:t>
            </a:r>
          </a:p>
          <a:p>
            <a:r>
              <a:rPr lang="en-US" dirty="0" smtClean="0"/>
              <a:t>Accounts for 48.6% of trials</a:t>
            </a:r>
          </a:p>
          <a:p>
            <a:endParaRPr lang="en-US" dirty="0" smtClean="0"/>
          </a:p>
          <a:p>
            <a:r>
              <a:rPr lang="en-US" dirty="0" smtClean="0"/>
              <a:t>NO</a:t>
            </a:r>
            <a:r>
              <a:rPr lang="en-US" baseline="0" dirty="0" smtClean="0"/>
              <a:t> </a:t>
            </a:r>
            <a:r>
              <a:rPr lang="en-US" dirty="0" smtClean="0"/>
              <a:t>Other: 42.1%</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43</a:t>
            </a:fld>
            <a:endParaRPr lang="en-US"/>
          </a:p>
        </p:txBody>
      </p:sp>
    </p:spTree>
    <p:extLst>
      <p:ext uri="{BB962C8B-B14F-4D97-AF65-F5344CB8AC3E}">
        <p14:creationId xmlns:p14="http://schemas.microsoft.com/office/powerpoint/2010/main" val="733305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Decrease in acquisitions</a:t>
            </a:r>
            <a:r>
              <a:rPr lang="en-US" baseline="0" dirty="0" smtClean="0"/>
              <a:t> with high dispersion</a:t>
            </a:r>
            <a:endParaRPr lang="en-US" dirty="0" smtClean="0"/>
          </a:p>
          <a:p>
            <a:endParaRPr lang="en-US" dirty="0" smtClean="0"/>
          </a:p>
          <a:p>
            <a:r>
              <a:rPr lang="en-US" dirty="0" smtClean="0"/>
              <a:t>P&lt;0.0001</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44</a:t>
            </a:fld>
            <a:endParaRPr lang="en-US"/>
          </a:p>
        </p:txBody>
      </p:sp>
    </p:spTree>
    <p:extLst>
      <p:ext uri="{BB962C8B-B14F-4D97-AF65-F5344CB8AC3E}">
        <p14:creationId xmlns:p14="http://schemas.microsoft.com/office/powerpoint/2010/main" val="5570216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Increase in </a:t>
            </a:r>
            <a:r>
              <a:rPr lang="en-US" sz="1200" kern="1200" dirty="0" smtClean="0">
                <a:solidFill>
                  <a:schemeClr val="tx1"/>
                </a:solidFill>
                <a:effectLst/>
                <a:latin typeface="+mn-lt"/>
                <a:ea typeface="+mn-ea"/>
                <a:cs typeface="+mn-cs"/>
              </a:rPr>
              <a:t>Prioritization </a:t>
            </a:r>
            <a:r>
              <a:rPr lang="en-US" baseline="0" dirty="0" smtClean="0"/>
              <a:t>with high dispersion</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45</a:t>
            </a:fld>
            <a:endParaRPr lang="en-US"/>
          </a:p>
        </p:txBody>
      </p:sp>
    </p:spTree>
    <p:extLst>
      <p:ext uri="{BB962C8B-B14F-4D97-AF65-F5344CB8AC3E}">
        <p14:creationId xmlns:p14="http://schemas.microsoft.com/office/powerpoint/2010/main" val="9676755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Increase in Outcome-based processing </a:t>
            </a:r>
            <a:r>
              <a:rPr lang="en-US" baseline="0" dirty="0" smtClean="0"/>
              <a:t>with high dispersion</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degree to which subsequent acquisitions inspected the payoffs of different gambles for the same outcome </a:t>
            </a:r>
            <a:r>
              <a:rPr lang="en-US" sz="1200" kern="1200" dirty="0" err="1" smtClean="0">
                <a:solidFill>
                  <a:schemeClr val="tx1"/>
                </a:solidFill>
                <a:effectLst/>
                <a:latin typeface="+mn-lt"/>
                <a:ea typeface="+mn-ea"/>
                <a:cs typeface="+mn-cs"/>
              </a:rPr>
              <a:t>ver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sus</a:t>
            </a:r>
            <a:r>
              <a:rPr lang="en-US" sz="1200" kern="1200" dirty="0" smtClean="0">
                <a:solidFill>
                  <a:schemeClr val="tx1"/>
                </a:solidFill>
                <a:effectLst/>
                <a:latin typeface="+mn-lt"/>
                <a:ea typeface="+mn-ea"/>
                <a:cs typeface="+mn-cs"/>
              </a:rPr>
              <a:t> the payoffs of the same gamble for different outcomes </a:t>
            </a:r>
            <a:endParaRPr lang="en-US" dirty="0" smtClean="0"/>
          </a:p>
          <a:p>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outcome-based processing</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n</a:t>
            </a:r>
            <a:r>
              <a:rPr lang="en-US" sz="1200" kern="1200" dirty="0" err="1" smtClean="0">
                <a:solidFill>
                  <a:schemeClr val="tx1"/>
                </a:solidFill>
                <a:effectLst/>
                <a:latin typeface="+mn-lt"/>
                <a:ea typeface="+mn-ea"/>
                <a:cs typeface="+mn-cs"/>
              </a:rPr>
              <a:t>same</a:t>
            </a:r>
            <a:r>
              <a:rPr lang="en-US" sz="1200" kern="1200" dirty="0" smtClean="0">
                <a:solidFill>
                  <a:schemeClr val="tx1"/>
                </a:solidFill>
                <a:effectLst/>
                <a:latin typeface="+mn-lt"/>
                <a:ea typeface="+mn-ea"/>
                <a:cs typeface="+mn-cs"/>
              </a:rPr>
              <a:t> outcome−</a:t>
            </a:r>
            <a:r>
              <a:rPr lang="en-US" sz="1200" i="1" kern="1200" dirty="0" err="1" smtClean="0">
                <a:solidFill>
                  <a:schemeClr val="tx1"/>
                </a:solidFill>
                <a:effectLst/>
                <a:latin typeface="+mn-lt"/>
                <a:ea typeface="+mn-ea"/>
                <a:cs typeface="+mn-cs"/>
              </a:rPr>
              <a:t>n</a:t>
            </a:r>
            <a:r>
              <a:rPr lang="en-US" sz="1200" kern="1200" dirty="0" err="1" smtClean="0">
                <a:solidFill>
                  <a:schemeClr val="tx1"/>
                </a:solidFill>
                <a:effectLst/>
                <a:latin typeface="+mn-lt"/>
                <a:ea typeface="+mn-ea"/>
                <a:cs typeface="+mn-cs"/>
              </a:rPr>
              <a:t>same</a:t>
            </a:r>
            <a:r>
              <a:rPr lang="en-US" sz="1200" kern="1200" dirty="0" smtClean="0">
                <a:solidFill>
                  <a:schemeClr val="tx1"/>
                </a:solidFill>
                <a:effectLst/>
                <a:latin typeface="+mn-lt"/>
                <a:ea typeface="+mn-ea"/>
                <a:cs typeface="+mn-cs"/>
              </a:rPr>
              <a:t> gamble ) </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46</a:t>
            </a:fld>
            <a:endParaRPr lang="en-US"/>
          </a:p>
        </p:txBody>
      </p:sp>
    </p:spTree>
    <p:extLst>
      <p:ext uri="{BB962C8B-B14F-4D97-AF65-F5344CB8AC3E}">
        <p14:creationId xmlns:p14="http://schemas.microsoft.com/office/powerpoint/2010/main" val="21227075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to least random: Random,</a:t>
            </a:r>
            <a:r>
              <a:rPr lang="en-US" baseline="0" dirty="0" smtClean="0"/>
              <a:t> SAT-TTB, TTB</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47</a:t>
            </a:fld>
            <a:endParaRPr lang="en-US"/>
          </a:p>
        </p:txBody>
      </p:sp>
    </p:spTree>
    <p:extLst>
      <p:ext uri="{BB962C8B-B14F-4D97-AF65-F5344CB8AC3E}">
        <p14:creationId xmlns:p14="http://schemas.microsoft.com/office/powerpoint/2010/main" val="863515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to least random: Random,</a:t>
            </a:r>
            <a:r>
              <a:rPr lang="en-US" baseline="0" dirty="0" smtClean="0"/>
              <a:t> SAT-TTB, TTB</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48</a:t>
            </a:fld>
            <a:endParaRPr lang="en-US"/>
          </a:p>
        </p:txBody>
      </p:sp>
    </p:spTree>
    <p:extLst>
      <p:ext uri="{BB962C8B-B14F-4D97-AF65-F5344CB8AC3E}">
        <p14:creationId xmlns:p14="http://schemas.microsoft.com/office/powerpoint/2010/main" val="467609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Increase in acquisitions with high stakes</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49</a:t>
            </a:fld>
            <a:endParaRPr lang="en-US"/>
          </a:p>
        </p:txBody>
      </p:sp>
    </p:spTree>
    <p:extLst>
      <p:ext uri="{BB962C8B-B14F-4D97-AF65-F5344CB8AC3E}">
        <p14:creationId xmlns:p14="http://schemas.microsoft.com/office/powerpoint/2010/main" val="1268497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real-time interaction:</a:t>
            </a:r>
          </a:p>
          <a:p>
            <a:pPr lvl="1"/>
            <a:r>
              <a:rPr lang="en-US" dirty="0" smtClean="0"/>
              <a:t>the more positions you consider the less time you have left afterwards</a:t>
            </a:r>
          </a:p>
          <a:p>
            <a:endParaRPr lang="en-US" dirty="0"/>
          </a:p>
        </p:txBody>
      </p:sp>
      <p:sp>
        <p:nvSpPr>
          <p:cNvPr id="4" name="Slide Number Placeholder 3"/>
          <p:cNvSpPr>
            <a:spLocks noGrp="1"/>
          </p:cNvSpPr>
          <p:nvPr>
            <p:ph type="sldNum" sz="quarter" idx="10"/>
          </p:nvPr>
        </p:nvSpPr>
        <p:spPr/>
        <p:txBody>
          <a:bodyPr/>
          <a:lstStyle/>
          <a:p>
            <a:fld id="{B6D87321-8841-054F-B45C-4DE633D75C2F}" type="slidenum">
              <a:rPr lang="en-US" smtClean="0"/>
              <a:t>4</a:t>
            </a:fld>
            <a:endParaRPr lang="en-US"/>
          </a:p>
        </p:txBody>
      </p:sp>
    </p:spTree>
    <p:extLst>
      <p:ext uri="{BB962C8B-B14F-4D97-AF65-F5344CB8AC3E}">
        <p14:creationId xmlns:p14="http://schemas.microsoft.com/office/powerpoint/2010/main" val="16421366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Increase in performance with high stakes</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50</a:t>
            </a:fld>
            <a:endParaRPr lang="en-US"/>
          </a:p>
        </p:txBody>
      </p:sp>
    </p:spTree>
    <p:extLst>
      <p:ext uri="{BB962C8B-B14F-4D97-AF65-F5344CB8AC3E}">
        <p14:creationId xmlns:p14="http://schemas.microsoft.com/office/powerpoint/2010/main" val="21419591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Decrease in Prioritization with High stakes</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51</a:t>
            </a:fld>
            <a:endParaRPr lang="en-US"/>
          </a:p>
        </p:txBody>
      </p:sp>
    </p:spTree>
    <p:extLst>
      <p:ext uri="{BB962C8B-B14F-4D97-AF65-F5344CB8AC3E}">
        <p14:creationId xmlns:p14="http://schemas.microsoft.com/office/powerpoint/2010/main" val="1212280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Increase</a:t>
            </a:r>
            <a:r>
              <a:rPr lang="en-US" baseline="0" dirty="0" smtClean="0"/>
              <a:t> in acquisitions with high stakes</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54</a:t>
            </a:fld>
            <a:endParaRPr lang="en-US"/>
          </a:p>
        </p:txBody>
      </p:sp>
    </p:spTree>
    <p:extLst>
      <p:ext uri="{BB962C8B-B14F-4D97-AF65-F5344CB8AC3E}">
        <p14:creationId xmlns:p14="http://schemas.microsoft.com/office/powerpoint/2010/main" val="16254932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Increase</a:t>
            </a:r>
            <a:r>
              <a:rPr lang="en-US" baseline="0" dirty="0" smtClean="0"/>
              <a:t> in performance with high stakes</a:t>
            </a:r>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55</a:t>
            </a:fld>
            <a:endParaRPr lang="en-US"/>
          </a:p>
        </p:txBody>
      </p:sp>
    </p:spTree>
    <p:extLst>
      <p:ext uri="{BB962C8B-B14F-4D97-AF65-F5344CB8AC3E}">
        <p14:creationId xmlns:p14="http://schemas.microsoft.com/office/powerpoint/2010/main" val="16050949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latin typeface="Avenir Book" charset="0"/>
                <a:ea typeface="Avenir Book" charset="0"/>
                <a:cs typeface="Avenir Book" charset="0"/>
              </a:rPr>
              <a:t>Can </a:t>
            </a:r>
            <a:r>
              <a:rPr lang="de-DE" dirty="0" err="1" smtClean="0">
                <a:latin typeface="Avenir Book" charset="0"/>
                <a:ea typeface="Avenir Book" charset="0"/>
                <a:cs typeface="Avenir Book" charset="0"/>
              </a:rPr>
              <a:t>we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help</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people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think</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and</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decide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better</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by</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teaching</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strategies</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discovered</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by</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our</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method</a:t>
            </a:r>
            <a:r>
              <a:rPr lang="de-DE" dirty="0" smtClean="0">
                <a:latin typeface="Avenir Book" charset="0"/>
                <a:ea typeface="Avenir Book" charset="0"/>
                <a:cs typeface="Avenir Book" charset="0"/>
              </a:rPr>
              <a:t>?</a:t>
            </a:r>
          </a:p>
          <a:p>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56</a:t>
            </a:fld>
            <a:endParaRPr lang="en-US"/>
          </a:p>
        </p:txBody>
      </p:sp>
    </p:spTree>
    <p:extLst>
      <p:ext uri="{BB962C8B-B14F-4D97-AF65-F5344CB8AC3E}">
        <p14:creationId xmlns:p14="http://schemas.microsoft.com/office/powerpoint/2010/main" val="861582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lvl="0" indent="0">
                  <a:buFont typeface="+mj-lt"/>
                  <a:buNone/>
                </a:pPr>
                <a:r>
                  <a:rPr lang="en-US" dirty="0" smtClean="0"/>
                  <a:t>While expected utility theory is a theory of rational action</a:t>
                </a:r>
                <a:r>
                  <a:rPr lang="en-US" baseline="0" dirty="0" smtClean="0"/>
                  <a:t> for agents with unlimited computational resources, bounded optimality is a theory of rational information processing for agents with finite time and limited computational power. </a:t>
                </a:r>
              </a:p>
              <a:p>
                <a:pPr marL="0" lvl="0" indent="0">
                  <a:buFont typeface="+mj-lt"/>
                  <a:buNone/>
                </a:pPr>
                <a:endParaRPr lang="en-US" baseline="0" dirty="0" smtClean="0"/>
              </a:p>
              <a:p>
                <a:pPr marL="0" lvl="0" indent="0">
                  <a:buFont typeface="+mj-lt"/>
                  <a:buNone/>
                </a:pPr>
                <a:r>
                  <a:rPr lang="en-US" baseline="0" dirty="0" smtClean="0"/>
                  <a:t>Bounded optimality is about the rationality of programs or algorithms rather than the rationality of actions.</a:t>
                </a:r>
              </a:p>
              <a:p>
                <a:pPr marL="0" lvl="0" indent="0">
                  <a:buFont typeface="+mj-lt"/>
                  <a:buNone/>
                </a:pPr>
                <a:endParaRPr lang="en-US" baseline="0" dirty="0" smtClean="0"/>
              </a:p>
              <a:p>
                <a:pPr marL="0" lvl="0" indent="0">
                  <a:buFont typeface="+mj-lt"/>
                  <a:buNone/>
                </a:pPr>
                <a:r>
                  <a:rPr lang="en-US" baseline="0" dirty="0" smtClean="0"/>
                  <a:t>In contrast to logic and probability theory, bounded optimality is not defined in terms of the soundness of the programs' inferences or the accuracy or coherence of the agent's beliefs. Instead rationality is defined in terms of the utility of the outcomes of the agent's actions.</a:t>
                </a:r>
                <a:endParaRPr lang="en-US" dirty="0" smtClean="0"/>
              </a:p>
            </p:txBody>
          </p:sp>
        </mc:Choice>
        <mc:Fallback xmlns="">
          <p:sp>
            <p:nvSpPr>
              <p:cNvPr id="3" name="Notes Placeholder 2"/>
              <p:cNvSpPr>
                <a:spLocks noGrp="1"/>
              </p:cNvSpPr>
              <p:nvPr>
                <p:ph type="body" idx="1"/>
              </p:nvPr>
            </p:nvSpPr>
            <p:spPr/>
            <p:txBody>
              <a:bodyPr/>
              <a:lstStyle/>
              <a:p>
                <a:pPr marL="0" lvl="0" indent="0">
                  <a:buFont typeface="+mj-lt"/>
                  <a:buNone/>
                </a:pPr>
                <a:r>
                  <a:rPr lang="en-US" dirty="0" smtClean="0"/>
                  <a:t>11 minutes</a:t>
                </a:r>
              </a:p>
              <a:p>
                <a:pPr marL="1428750" lvl="2" indent="-514350">
                  <a:buFont typeface="+mj-lt"/>
                  <a:buAutoNum type="arabicPeriod"/>
                </a:pPr>
                <a:endParaRPr lang="en-US" dirty="0" smtClean="0"/>
              </a:p>
              <a:p>
                <a:pPr marL="1428750" lvl="2" indent="-514350">
                  <a:buFont typeface="+mj-lt"/>
                  <a:buAutoNum type="arabicPeriod"/>
                </a:pPr>
                <a:r>
                  <a:rPr lang="en-US" dirty="0" smtClean="0"/>
                  <a:t>Each computation takes time </a:t>
                </a:r>
                <a:r>
                  <a:rPr lang="en-US" dirty="0" smtClean="0">
                    <a:sym typeface="Wingdings"/>
                  </a:rPr>
                  <a:t> actions are delayed </a:t>
                </a:r>
                <a:endParaRPr lang="en-US" dirty="0" smtClean="0"/>
              </a:p>
              <a:p>
                <a:pPr marL="1428750" lvl="2" indent="-514350">
                  <a:buFont typeface="+mj-lt"/>
                  <a:buAutoNum type="arabicPeriod"/>
                </a:pPr>
                <a:r>
                  <a:rPr lang="en-US" dirty="0" smtClean="0"/>
                  <a:t>Limited instruction set </a:t>
                </a:r>
                <a:r>
                  <a:rPr lang="en-US" dirty="0" smtClean="0">
                    <a:sym typeface="Wingdings"/>
                  </a:rPr>
                  <a:t> limited</a:t>
                </a:r>
                <a:r>
                  <a:rPr lang="en-US" dirty="0" smtClean="0"/>
                  <a:t> set of programs </a:t>
                </a:r>
                <a:r>
                  <a:rPr lang="en-US" i="1" dirty="0" smtClean="0">
                    <a:sym typeface="Wingdings"/>
                  </a:rPr>
                  <a:t>P</a:t>
                </a:r>
                <a:r>
                  <a:rPr lang="en-US" i="1" baseline="-25000" dirty="0" smtClean="0">
                    <a:sym typeface="Wingdings"/>
                  </a:rPr>
                  <a:t>A</a:t>
                </a:r>
                <a:endParaRPr lang="en-US" dirty="0" smtClean="0"/>
              </a:p>
              <a:p>
                <a:endParaRPr lang="en-US" dirty="0" smtClean="0"/>
              </a:p>
              <a:p>
                <a:endParaRPr lang="en-US" dirty="0" smtClean="0"/>
              </a:p>
              <a:p>
                <a:pPr marL="514350" indent="-514350">
                  <a:buFont typeface="+mj-lt"/>
                  <a:buAutoNum type="arabicPeriod"/>
                </a:pPr>
                <a:r>
                  <a:rPr lang="en-US" dirty="0" smtClean="0"/>
                  <a:t>Decision-theoretic principle for </a:t>
                </a:r>
                <a:r>
                  <a:rPr lang="en-US" u="sng" dirty="0" smtClean="0"/>
                  <a:t>programs:</a:t>
                </a:r>
              </a:p>
              <a:p>
                <a:pPr marL="971550" lvl="1" indent="-514350">
                  <a:buFont typeface="+mj-lt"/>
                  <a:buAutoNum type="arabicPeriod"/>
                </a:pPr>
                <a:r>
                  <a:rPr lang="en-US" dirty="0" smtClean="0"/>
                  <a:t>Running program </a:t>
                </a:r>
                <a:r>
                  <a:rPr lang="en-US" i="1" dirty="0" smtClean="0"/>
                  <a:t>p</a:t>
                </a:r>
                <a:r>
                  <a:rPr lang="en-US" dirty="0" smtClean="0"/>
                  <a:t> on hardware </a:t>
                </a:r>
                <a:r>
                  <a:rPr lang="en-US" i="1" dirty="0" smtClean="0"/>
                  <a:t>H</a:t>
                </a:r>
                <a:r>
                  <a:rPr lang="en-US" dirty="0" smtClean="0"/>
                  <a:t> in environment E starting from state </a:t>
                </a:r>
                <a:r>
                  <a:rPr lang="en-US" i="1" dirty="0" smtClean="0"/>
                  <a:t>w</a:t>
                </a:r>
                <a:r>
                  <a:rPr lang="en-US" i="1" baseline="-25000" dirty="0" smtClean="0"/>
                  <a:t>0</a:t>
                </a:r>
                <a:r>
                  <a:rPr lang="en-US" dirty="0" smtClean="0"/>
                  <a:t> results in a sequence of world states: </a:t>
                </a:r>
                <a:r>
                  <a:rPr lang="en-US" i="0">
                    <a:latin typeface="Cambria Math" charset="0"/>
                  </a:rPr>
                  <a:t>result(</a:t>
                </a:r>
                <a:r>
                  <a:rPr lang="en-US" b="0" i="0" smtClean="0">
                    <a:latin typeface="Cambria Math" charset="0"/>
                  </a:rPr>
                  <a:t>𝑝</a:t>
                </a:r>
                <a:r>
                  <a:rPr lang="en-US" i="0">
                    <a:latin typeface="Cambria Math" charset="0"/>
                  </a:rPr>
                  <a:t>,</a:t>
                </a:r>
                <a:r>
                  <a:rPr lang="en-US" b="0" i="0" smtClean="0">
                    <a:latin typeface="Cambria Math" charset="0"/>
                  </a:rPr>
                  <a:t>𝐻</a:t>
                </a:r>
                <a:r>
                  <a:rPr lang="en-US" i="0">
                    <a:latin typeface="Cambria Math" charset="0"/>
                  </a:rPr>
                  <a:t>,𝐸,𝑤_0)</a:t>
                </a:r>
                <a:r>
                  <a:rPr lang="en-US" dirty="0" smtClean="0"/>
                  <a:t>.</a:t>
                </a:r>
              </a:p>
              <a:p>
                <a:pPr marL="971550" lvl="1" indent="-514350">
                  <a:buFont typeface="+mj-lt"/>
                  <a:buAutoNum type="arabicPeriod"/>
                </a:pPr>
                <a:r>
                  <a:rPr lang="en-US" dirty="0" smtClean="0"/>
                  <a:t>Find executable program for which the </a:t>
                </a:r>
                <a:r>
                  <a:rPr lang="en-US" u="sng" dirty="0" smtClean="0"/>
                  <a:t>resulting world states have maximal utility</a:t>
                </a:r>
                <a:r>
                  <a:rPr lang="en-US" dirty="0" smtClean="0"/>
                  <a:t>:</a:t>
                </a:r>
                <a:r>
                  <a:rPr lang="en-US" i="1" dirty="0" smtClean="0"/>
                  <a:t/>
                </a:r>
                <a:br>
                  <a:rPr lang="en-US" i="1" dirty="0" smtClean="0"/>
                </a:br>
                <a:endParaRPr lang="en-US" dirty="0"/>
              </a:p>
            </p:txBody>
          </p:sp>
        </mc:Fallback>
      </mc:AlternateContent>
      <p:sp>
        <p:nvSpPr>
          <p:cNvPr id="4" name="Slide Number Placeholder 3"/>
          <p:cNvSpPr>
            <a:spLocks noGrp="1"/>
          </p:cNvSpPr>
          <p:nvPr>
            <p:ph type="sldNum" sz="quarter" idx="10"/>
          </p:nvPr>
        </p:nvSpPr>
        <p:spPr/>
        <p:txBody>
          <a:bodyPr/>
          <a:lstStyle/>
          <a:p>
            <a:fld id="{B6D87321-8841-054F-B45C-4DE633D75C2F}" type="slidenum">
              <a:rPr lang="en-US" smtClean="0"/>
              <a:t>5</a:t>
            </a:fld>
            <a:endParaRPr lang="en-US"/>
          </a:p>
        </p:txBody>
      </p:sp>
    </p:spTree>
    <p:extLst>
      <p:ext uri="{BB962C8B-B14F-4D97-AF65-F5344CB8AC3E}">
        <p14:creationId xmlns:p14="http://schemas.microsoft.com/office/powerpoint/2010/main" val="471223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200 kW is enough energy for 6000 brains.</a:t>
            </a:r>
            <a:r>
              <a:rPr lang="en-US" baseline="0" dirty="0" smtClean="0"/>
              <a:t> 6000 brains are more than</a:t>
            </a:r>
            <a:r>
              <a:rPr lang="en-US" dirty="0" smtClean="0"/>
              <a:t> enough to run an entire university.</a:t>
            </a:r>
            <a:endParaRPr lang="en-US" dirty="0"/>
          </a:p>
        </p:txBody>
      </p:sp>
      <p:sp>
        <p:nvSpPr>
          <p:cNvPr id="4" name="Slide Number Placeholder 3"/>
          <p:cNvSpPr>
            <a:spLocks noGrp="1"/>
          </p:cNvSpPr>
          <p:nvPr>
            <p:ph type="sldNum" sz="quarter" idx="10"/>
          </p:nvPr>
        </p:nvSpPr>
        <p:spPr/>
        <p:txBody>
          <a:bodyPr/>
          <a:lstStyle/>
          <a:p>
            <a:fld id="{151A7F52-3B70-47CC-A5D0-B080FF375FAB}" type="slidenum">
              <a:rPr lang="en-GB" smtClean="0"/>
              <a:t>6</a:t>
            </a:fld>
            <a:endParaRPr lang="en-GB"/>
          </a:p>
        </p:txBody>
      </p:sp>
    </p:spTree>
    <p:extLst>
      <p:ext uri="{BB962C8B-B14F-4D97-AF65-F5344CB8AC3E}">
        <p14:creationId xmlns:p14="http://schemas.microsoft.com/office/powerpoint/2010/main" val="152347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paradigm allows us to directly observe which strategies people use.</a:t>
            </a:r>
          </a:p>
          <a:p>
            <a:endParaRPr lang="en-US" dirty="0" smtClean="0"/>
          </a:p>
          <a:p>
            <a:r>
              <a:rPr lang="en-US" dirty="0" smtClean="0"/>
              <a:t>This is what using TTB would look like.</a:t>
            </a:r>
            <a:endParaRPr lang="en-US" dirty="0"/>
          </a:p>
        </p:txBody>
      </p:sp>
      <p:sp>
        <p:nvSpPr>
          <p:cNvPr id="4" name="Slide Number Placeholder 3"/>
          <p:cNvSpPr>
            <a:spLocks noGrp="1"/>
          </p:cNvSpPr>
          <p:nvPr>
            <p:ph type="sldNum" sz="quarter" idx="10"/>
          </p:nvPr>
        </p:nvSpPr>
        <p:spPr/>
        <p:txBody>
          <a:bodyPr/>
          <a:lstStyle/>
          <a:p>
            <a:fld id="{D234DCC6-AD2D-AD46-8C13-03AE47386395}" type="slidenum">
              <a:rPr lang="en-US" smtClean="0"/>
              <a:t>10</a:t>
            </a:fld>
            <a:endParaRPr lang="en-US"/>
          </a:p>
        </p:txBody>
      </p:sp>
    </p:spTree>
    <p:extLst>
      <p:ext uri="{BB962C8B-B14F-4D97-AF65-F5344CB8AC3E}">
        <p14:creationId xmlns:p14="http://schemas.microsoft.com/office/powerpoint/2010/main" val="1949340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using the satisficing strategy would look like.</a:t>
            </a:r>
            <a:endParaRPr lang="en-US" dirty="0"/>
          </a:p>
        </p:txBody>
      </p:sp>
      <p:sp>
        <p:nvSpPr>
          <p:cNvPr id="4" name="Slide Number Placeholder 3"/>
          <p:cNvSpPr>
            <a:spLocks noGrp="1"/>
          </p:cNvSpPr>
          <p:nvPr>
            <p:ph type="sldNum" sz="quarter" idx="10"/>
          </p:nvPr>
        </p:nvSpPr>
        <p:spPr/>
        <p:txBody>
          <a:bodyPr/>
          <a:lstStyle/>
          <a:p>
            <a:fld id="{D234DCC6-AD2D-AD46-8C13-03AE47386395}" type="slidenum">
              <a:rPr lang="en-US" smtClean="0"/>
              <a:t>11</a:t>
            </a:fld>
            <a:endParaRPr lang="en-US"/>
          </a:p>
        </p:txBody>
      </p:sp>
    </p:spTree>
    <p:extLst>
      <p:ext uri="{BB962C8B-B14F-4D97-AF65-F5344CB8AC3E}">
        <p14:creationId xmlns:p14="http://schemas.microsoft.com/office/powerpoint/2010/main" val="921806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a:t>
            </a:r>
            <a:r>
              <a:rPr lang="en-US" baseline="0" dirty="0" smtClean="0"/>
              <a:t> WADD would look like.</a:t>
            </a:r>
            <a:endParaRPr lang="en-US" dirty="0"/>
          </a:p>
        </p:txBody>
      </p:sp>
      <p:sp>
        <p:nvSpPr>
          <p:cNvPr id="4" name="Slide Number Placeholder 3"/>
          <p:cNvSpPr>
            <a:spLocks noGrp="1"/>
          </p:cNvSpPr>
          <p:nvPr>
            <p:ph type="sldNum" sz="quarter" idx="10"/>
          </p:nvPr>
        </p:nvSpPr>
        <p:spPr/>
        <p:txBody>
          <a:bodyPr/>
          <a:lstStyle/>
          <a:p>
            <a:fld id="{D234DCC6-AD2D-AD46-8C13-03AE47386395}" type="slidenum">
              <a:rPr lang="en-US" smtClean="0"/>
              <a:t>12</a:t>
            </a:fld>
            <a:endParaRPr lang="en-US"/>
          </a:p>
        </p:txBody>
      </p:sp>
    </p:spTree>
    <p:extLst>
      <p:ext uri="{BB962C8B-B14F-4D97-AF65-F5344CB8AC3E}">
        <p14:creationId xmlns:p14="http://schemas.microsoft.com/office/powerpoint/2010/main" val="197390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14425" y="1143000"/>
            <a:ext cx="4629150" cy="3086100"/>
          </a:xfrm>
        </p:spPr>
      </p:sp>
      <p:sp>
        <p:nvSpPr>
          <p:cNvPr id="3" name="Notes Placeholder 2"/>
          <p:cNvSpPr>
            <a:spLocks noGrp="1"/>
          </p:cNvSpPr>
          <p:nvPr>
            <p:ph type="body" idx="1"/>
          </p:nvPr>
        </p:nvSpPr>
        <p:spPr/>
        <p:txBody>
          <a:bodyPr/>
          <a:lstStyle/>
          <a:p>
            <a:r>
              <a:rPr lang="en-US" dirty="0" smtClean="0"/>
              <a:t>We formalize gamification in terms of its effect</a:t>
            </a:r>
            <a:r>
              <a:rPr lang="en-US" baseline="0" dirty="0" smtClean="0"/>
              <a:t> on the environment’s reward structure. To do so, we model the decision environment as a Markov decision process. A Markov decision process is defined by a set of possible states S, a set of possible actions A, a transition matrix T that describes how likely you are to transition from one state to another state given the action that you take, an a reward function r that maps this transition onto the reward R that you will receive. In addition, there is a discount factor that can be used to capture that the agent values values immediate rewards more than distant rewards. In this model the decision maker’s goal is to maximize the sum of its immediate and discounted future rewards. The optimal solution to this problem is denoted by the optimal policy pi*.</a:t>
            </a:r>
          </a:p>
          <a:p>
            <a:endParaRPr lang="en-US" baseline="0" dirty="0" smtClean="0"/>
          </a:p>
        </p:txBody>
      </p:sp>
      <p:sp>
        <p:nvSpPr>
          <p:cNvPr id="4" name="Slide Number Placeholder 3"/>
          <p:cNvSpPr>
            <a:spLocks noGrp="1"/>
          </p:cNvSpPr>
          <p:nvPr>
            <p:ph type="sldNum" sz="quarter" idx="10"/>
          </p:nvPr>
        </p:nvSpPr>
        <p:spPr/>
        <p:txBody>
          <a:bodyPr/>
          <a:lstStyle/>
          <a:p>
            <a:fld id="{BB3E327D-98EB-1E4C-B496-C67459C52FB7}" type="slidenum">
              <a:rPr lang="en-US" smtClean="0"/>
              <a:t>20</a:t>
            </a:fld>
            <a:endParaRPr lang="en-US"/>
          </a:p>
        </p:txBody>
      </p:sp>
    </p:spTree>
    <p:extLst>
      <p:ext uri="{BB962C8B-B14F-4D97-AF65-F5344CB8AC3E}">
        <p14:creationId xmlns:p14="http://schemas.microsoft.com/office/powerpoint/2010/main" val="2099270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14425" y="1143000"/>
            <a:ext cx="4629150" cy="3086100"/>
          </a:xfrm>
        </p:spPr>
      </p:sp>
      <p:sp>
        <p:nvSpPr>
          <p:cNvPr id="3" name="Notes Placeholder 2"/>
          <p:cNvSpPr>
            <a:spLocks noGrp="1"/>
          </p:cNvSpPr>
          <p:nvPr>
            <p:ph type="body" idx="1"/>
          </p:nvPr>
        </p:nvSpPr>
        <p:spPr/>
        <p:txBody>
          <a:bodyPr/>
          <a:lstStyle/>
          <a:p>
            <a:r>
              <a:rPr lang="en-US" dirty="0" smtClean="0"/>
              <a:t>We formalize gamification in terms of its effect</a:t>
            </a:r>
            <a:r>
              <a:rPr lang="en-US" baseline="0" dirty="0" smtClean="0"/>
              <a:t> on the environment’s reward structure. To do so, we model the decision environment as a Markov decision process. A Markov decision process is defined by a set of possible states S, a set of possible actions A, a transition matrix T that describes how likely you are to transition from one state to another state given the action that you take, an a reward function r that maps this transition onto the reward R that you will receive. In addition, there is a discount factor that can be used to capture that the agent values values immediate rewards more than distant rewards. In this model the decision maker’s goal is to maximize the sum of its immediate and discounted future rewards. The optimal solution to this problem is denoted by the optimal policy pi*.</a:t>
            </a:r>
          </a:p>
          <a:p>
            <a:endParaRPr lang="en-US" baseline="0" dirty="0" smtClean="0"/>
          </a:p>
        </p:txBody>
      </p:sp>
      <p:sp>
        <p:nvSpPr>
          <p:cNvPr id="4" name="Slide Number Placeholder 3"/>
          <p:cNvSpPr>
            <a:spLocks noGrp="1"/>
          </p:cNvSpPr>
          <p:nvPr>
            <p:ph type="sldNum" sz="quarter" idx="10"/>
          </p:nvPr>
        </p:nvSpPr>
        <p:spPr/>
        <p:txBody>
          <a:bodyPr/>
          <a:lstStyle/>
          <a:p>
            <a:fld id="{BB3E327D-98EB-1E4C-B496-C67459C52FB7}" type="slidenum">
              <a:rPr lang="en-US" smtClean="0"/>
              <a:t>25</a:t>
            </a:fld>
            <a:endParaRPr lang="en-US"/>
          </a:p>
        </p:txBody>
      </p:sp>
    </p:spTree>
    <p:extLst>
      <p:ext uri="{BB962C8B-B14F-4D97-AF65-F5344CB8AC3E}">
        <p14:creationId xmlns:p14="http://schemas.microsoft.com/office/powerpoint/2010/main" val="61766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71525" y="1122363"/>
            <a:ext cx="874395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285875" y="3602038"/>
            <a:ext cx="771525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006AAA-E2CF-3F4B-8C2E-558A60B4BE8B}" type="datetimeFigureOut">
              <a:rPr lang="en-US" smtClean="0"/>
              <a:t>8/17/17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006AAA-E2CF-3F4B-8C2E-558A60B4BE8B}" type="datetimeFigureOut">
              <a:rPr lang="en-US" smtClean="0"/>
              <a:t>8/17/17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1635" y="365125"/>
            <a:ext cx="2218134"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07232" y="365125"/>
            <a:ext cx="6525816"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006AAA-E2CF-3F4B-8C2E-558A60B4BE8B}" type="datetimeFigureOut">
              <a:rPr lang="en-US" smtClean="0"/>
              <a:t>8/17/17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006AAA-E2CF-3F4B-8C2E-558A60B4BE8B}" type="datetimeFigureOut">
              <a:rPr lang="en-US" smtClean="0"/>
              <a:t>8/17/17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01874" y="1709740"/>
            <a:ext cx="8872538"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701874" y="4589465"/>
            <a:ext cx="8872538"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006AAA-E2CF-3F4B-8C2E-558A60B4BE8B}" type="datetimeFigureOut">
              <a:rPr lang="en-US" smtClean="0"/>
              <a:t>8/17/17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07231" y="1825625"/>
            <a:ext cx="4371975"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207794" y="1825625"/>
            <a:ext cx="4371975"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A006AAA-E2CF-3F4B-8C2E-558A60B4BE8B}" type="datetimeFigureOut">
              <a:rPr lang="en-US" smtClean="0"/>
              <a:t>8/17/17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08571" y="365127"/>
            <a:ext cx="8872538"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08572" y="1681163"/>
            <a:ext cx="435188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08572" y="2505075"/>
            <a:ext cx="4351883"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207794" y="1681163"/>
            <a:ext cx="437331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207794" y="2505075"/>
            <a:ext cx="4373315"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A006AAA-E2CF-3F4B-8C2E-558A60B4BE8B}" type="datetimeFigureOut">
              <a:rPr lang="en-US" smtClean="0"/>
              <a:t>8/17/17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A006AAA-E2CF-3F4B-8C2E-558A60B4BE8B}" type="datetimeFigureOut">
              <a:rPr lang="en-US" smtClean="0"/>
              <a:t>8/17/17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006AAA-E2CF-3F4B-8C2E-558A60B4BE8B}" type="datetimeFigureOut">
              <a:rPr lang="en-US" smtClean="0"/>
              <a:t>8/17/17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71" y="457200"/>
            <a:ext cx="3317825"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4373315" y="987427"/>
            <a:ext cx="520779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71" y="2057400"/>
            <a:ext cx="33178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006AAA-E2CF-3F4B-8C2E-558A60B4BE8B}" type="datetimeFigureOut">
              <a:rPr lang="en-US" smtClean="0"/>
              <a:t>8/17/17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71" y="457200"/>
            <a:ext cx="3317825"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373315" y="987427"/>
            <a:ext cx="5207794"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08571" y="2057400"/>
            <a:ext cx="33178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006AAA-E2CF-3F4B-8C2E-558A60B4BE8B}" type="datetimeFigureOut">
              <a:rPr lang="en-US" smtClean="0"/>
              <a:t>8/17/17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7231" y="365127"/>
            <a:ext cx="8872538"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07231" y="1825625"/>
            <a:ext cx="8872538"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07231" y="6356352"/>
            <a:ext cx="2314575"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006AAA-E2CF-3F4B-8C2E-558A60B4BE8B}" type="datetimeFigureOut">
              <a:rPr lang="en-US" smtClean="0"/>
              <a:t>8/17/17</a:t>
            </a:fld>
            <a:endParaRPr lang="en-US"/>
          </a:p>
        </p:txBody>
      </p:sp>
      <p:sp>
        <p:nvSpPr>
          <p:cNvPr id="5" name="Footer Placeholder 4"/>
          <p:cNvSpPr>
            <a:spLocks noGrp="1"/>
          </p:cNvSpPr>
          <p:nvPr>
            <p:ph type="ftr" sz="quarter" idx="3"/>
          </p:nvPr>
        </p:nvSpPr>
        <p:spPr>
          <a:xfrm>
            <a:off x="3407569" y="6356352"/>
            <a:ext cx="3471863"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65194" y="6356352"/>
            <a:ext cx="231457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1B6317-4C1F-2D45-957F-23095F2C68BC}" type="slidenum">
              <a:rPr lang="en-US" smtClean="0"/>
              <a:t>‹#›</a:t>
            </a:fld>
            <a:endParaRPr lang="en-US"/>
          </a:p>
        </p:txBody>
      </p:sp>
    </p:spTree>
    <p:extLst>
      <p:ext uri="{BB962C8B-B14F-4D97-AF65-F5344CB8AC3E}">
        <p14:creationId xmlns:p14="http://schemas.microsoft.com/office/powerpoint/2010/main" val="1325707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31.png"/><Relationship Id="rId9" Type="http://schemas.openxmlformats.org/officeDocument/2006/relationships/image" Target="../media/image16.png"/><Relationship Id="rId10"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image" Target="../media/image101.png"/></Relationships>
</file>

<file path=ppt/slides/_rels/slide19.xml.rels><?xml version="1.0" encoding="UTF-8" standalone="yes"?>
<Relationships xmlns="http://schemas.openxmlformats.org/package/2006/relationships"><Relationship Id="rId11" Type="http://schemas.openxmlformats.org/officeDocument/2006/relationships/image" Target="../media/image21.png"/><Relationship Id="rId12" Type="http://schemas.openxmlformats.org/officeDocument/2006/relationships/image" Target="../media/image22.png"/><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00.png"/><Relationship Id="rId4" Type="http://schemas.openxmlformats.org/officeDocument/2006/relationships/image" Target="../media/image110.png"/><Relationship Id="rId5" Type="http://schemas.openxmlformats.org/officeDocument/2006/relationships/image" Target="../media/image120.png"/><Relationship Id="rId6" Type="http://schemas.openxmlformats.org/officeDocument/2006/relationships/image" Target="../media/image130.png"/><Relationship Id="rId7" Type="http://schemas.openxmlformats.org/officeDocument/2006/relationships/image" Target="../media/image140.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18.png"/></Relationships>
</file>

<file path=ppt/slides/_rels/slide2.xml.rels><?xml version="1.0" encoding="UTF-8" standalone="yes"?>
<Relationships xmlns="http://schemas.openxmlformats.org/package/2006/relationships"><Relationship Id="rId5" Type="http://schemas.openxmlformats.org/officeDocument/2006/relationships/image" Target="../media/image3.png"/><Relationship Id="rId6" Type="http://schemas.openxmlformats.org/officeDocument/2006/relationships/image" Target="../media/image1.tiff"/><Relationship Id="rId7"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1" Type="http://schemas.openxmlformats.org/officeDocument/2006/relationships/image" Target="../media/image57.png"/><Relationship Id="rId12" Type="http://schemas.openxmlformats.org/officeDocument/2006/relationships/image" Target="../media/image58.png"/><Relationship Id="rId13" Type="http://schemas.openxmlformats.org/officeDocument/2006/relationships/image" Target="../media/image59.png"/><Relationship Id="rId14" Type="http://schemas.openxmlformats.org/officeDocument/2006/relationships/image" Target="../media/image60.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 Id="rId18"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3.png"/><Relationship Id="rId5" Type="http://schemas.openxmlformats.org/officeDocument/2006/relationships/image" Target="../media/image51.png"/><Relationship Id="rId6" Type="http://schemas.openxmlformats.org/officeDocument/2006/relationships/image" Target="../media/image52.png"/><Relationship Id="rId7" Type="http://schemas.openxmlformats.org/officeDocument/2006/relationships/image" Target="../media/image53.png"/><Relationship Id="rId8" Type="http://schemas.openxmlformats.org/officeDocument/2006/relationships/image" Target="../media/image54.png"/><Relationship Id="rId9" Type="http://schemas.openxmlformats.org/officeDocument/2006/relationships/image" Target="../media/image55.png"/><Relationship Id="rId10" Type="http://schemas.openxmlformats.org/officeDocument/2006/relationships/image" Target="../media/image5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180.png"/><Relationship Id="rId5" Type="http://schemas.openxmlformats.org/officeDocument/2006/relationships/image" Target="../media/image220.png"/><Relationship Id="rId6" Type="http://schemas.openxmlformats.org/officeDocument/2006/relationships/image" Target="../media/image230.png"/><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1" Type="http://schemas.openxmlformats.org/officeDocument/2006/relationships/image" Target="../media/image57.png"/><Relationship Id="rId12" Type="http://schemas.openxmlformats.org/officeDocument/2006/relationships/image" Target="../media/image58.png"/><Relationship Id="rId13" Type="http://schemas.openxmlformats.org/officeDocument/2006/relationships/image" Target="../media/image59.png"/><Relationship Id="rId14" Type="http://schemas.openxmlformats.org/officeDocument/2006/relationships/image" Target="../media/image60.png"/><Relationship Id="rId15" Type="http://schemas.openxmlformats.org/officeDocument/2006/relationships/image" Target="../media/image30.png"/><Relationship Id="rId16" Type="http://schemas.openxmlformats.org/officeDocument/2006/relationships/image" Target="../media/image61.png"/><Relationship Id="rId17" Type="http://schemas.openxmlformats.org/officeDocument/2006/relationships/image" Target="../media/image31.png"/><Relationship Id="rId18" Type="http://schemas.openxmlformats.org/officeDocument/2006/relationships/image" Target="../media/image64.png"/><Relationship Id="rId19"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0.png"/><Relationship Id="rId4" Type="http://schemas.openxmlformats.org/officeDocument/2006/relationships/image" Target="../media/image23.png"/><Relationship Id="rId5" Type="http://schemas.openxmlformats.org/officeDocument/2006/relationships/image" Target="../media/image51.png"/><Relationship Id="rId6" Type="http://schemas.openxmlformats.org/officeDocument/2006/relationships/image" Target="../media/image52.png"/><Relationship Id="rId7" Type="http://schemas.openxmlformats.org/officeDocument/2006/relationships/image" Target="../media/image53.png"/><Relationship Id="rId8" Type="http://schemas.openxmlformats.org/officeDocument/2006/relationships/image" Target="../media/image54.png"/><Relationship Id="rId9" Type="http://schemas.openxmlformats.org/officeDocument/2006/relationships/image" Target="../media/image55.png"/><Relationship Id="rId10" Type="http://schemas.openxmlformats.org/officeDocument/2006/relationships/image" Target="../media/image5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0.png"/><Relationship Id="rId3"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 Id="rId3" Type="http://schemas.openxmlformats.org/officeDocument/2006/relationships/image" Target="../media/image9.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0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png"/><Relationship Id="rId5" Type="http://schemas.openxmlformats.org/officeDocument/2006/relationships/image" Target="../media/image6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chart" Target="../charts/chart3.xml"/></Relationships>
</file>

<file path=ppt/slides/_rels/slide48.xml.rels><?xml version="1.0" encoding="UTF-8" standalone="yes"?>
<Relationships xmlns="http://schemas.openxmlformats.org/package/2006/relationships"><Relationship Id="rId3" Type="http://schemas.openxmlformats.org/officeDocument/2006/relationships/image" Target="../media/image340.png"/><Relationship Id="rId4"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9.xml.rels><?xml version="1.0" encoding="UTF-8" standalone="yes"?>
<Relationships xmlns="http://schemas.openxmlformats.org/package/2006/relationships"><Relationship Id="rId3" Type="http://schemas.openxmlformats.org/officeDocument/2006/relationships/image" Target="../media/image340.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9.png"/></Relationships>
</file>

<file path=ppt/slides/_rels/slide50.xml.rels><?xml version="1.0" encoding="UTF-8" standalone="yes"?>
<Relationships xmlns="http://schemas.openxmlformats.org/package/2006/relationships"><Relationship Id="rId3" Type="http://schemas.openxmlformats.org/officeDocument/2006/relationships/image" Target="../media/image340.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51.xml.rels><?xml version="1.0" encoding="UTF-8" standalone="yes"?>
<Relationships xmlns="http://schemas.openxmlformats.org/package/2006/relationships"><Relationship Id="rId3" Type="http://schemas.openxmlformats.org/officeDocument/2006/relationships/image" Target="../media/image340.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82775"/>
            <a:ext cx="10286999" cy="2014538"/>
          </a:xfrm>
        </p:spPr>
        <p:txBody>
          <a:bodyPr>
            <a:normAutofit/>
          </a:bodyPr>
          <a:lstStyle/>
          <a:p>
            <a:r>
              <a:rPr lang="en-US" sz="5200" dirty="0"/>
              <a:t>An Automatic Method for Discovering Rational Heuristics for Risky Choice</a:t>
            </a:r>
          </a:p>
        </p:txBody>
      </p:sp>
      <p:sp>
        <p:nvSpPr>
          <p:cNvPr id="3" name="Subtitle 2"/>
          <p:cNvSpPr>
            <a:spLocks noGrp="1"/>
          </p:cNvSpPr>
          <p:nvPr>
            <p:ph type="subTitle" idx="1"/>
          </p:nvPr>
        </p:nvSpPr>
        <p:spPr/>
        <p:txBody>
          <a:bodyPr/>
          <a:lstStyle/>
          <a:p>
            <a:r>
              <a:rPr lang="en-US" dirty="0" smtClean="0"/>
              <a:t>Falk Lieder*, Paul Krueger*, &amp; Tom Griffiths</a:t>
            </a:r>
          </a:p>
          <a:p>
            <a:endParaRPr lang="en-US" dirty="0"/>
          </a:p>
          <a:p>
            <a:r>
              <a:rPr lang="en-US" dirty="0" smtClean="0">
                <a:solidFill>
                  <a:schemeClr val="accent3"/>
                </a:solidFill>
              </a:rPr>
              <a:t>* These authors contributed equally.</a:t>
            </a:r>
            <a:endParaRPr lang="en-US" dirty="0">
              <a:solidFill>
                <a:schemeClr val="accent3"/>
              </a:solidFill>
            </a:endParaRPr>
          </a:p>
        </p:txBody>
      </p:sp>
    </p:spTree>
    <p:extLst>
      <p:ext uri="{BB962C8B-B14F-4D97-AF65-F5344CB8AC3E}">
        <p14:creationId xmlns:p14="http://schemas.microsoft.com/office/powerpoint/2010/main" val="1786891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185989" y="2224585"/>
            <a:ext cx="5690356" cy="3013960"/>
            <a:chOff x="694267" y="2266744"/>
            <a:chExt cx="6744126" cy="3572101"/>
          </a:xfrm>
        </p:grpSpPr>
        <p:pic>
          <p:nvPicPr>
            <p:cNvPr id="11" name="Picture 10"/>
            <p:cNvPicPr>
              <a:picLocks noChangeAspect="1"/>
            </p:cNvPicPr>
            <p:nvPr/>
          </p:nvPicPr>
          <p:blipFill rotWithShape="1">
            <a:blip r:embed="rId3"/>
            <a:srcRect l="-108" t="25944" r="37826"/>
            <a:stretch/>
          </p:blipFill>
          <p:spPr>
            <a:xfrm>
              <a:off x="694267" y="2266744"/>
              <a:ext cx="6744126" cy="3572101"/>
            </a:xfrm>
            <a:prstGeom prst="rect">
              <a:avLst/>
            </a:prstGeom>
          </p:spPr>
        </p:pic>
        <p:pic>
          <p:nvPicPr>
            <p:cNvPr id="12" name="Picture 11"/>
            <p:cNvPicPr>
              <a:picLocks noChangeAspect="1"/>
            </p:cNvPicPr>
            <p:nvPr/>
          </p:nvPicPr>
          <p:blipFill rotWithShape="1">
            <a:blip r:embed="rId3"/>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3"/>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3"/>
            <a:srcRect l="44330" t="30205" r="53695" b="64982"/>
            <a:stretch/>
          </p:blipFill>
          <p:spPr>
            <a:xfrm>
              <a:off x="5498575" y="2481028"/>
              <a:ext cx="213828" cy="232134"/>
            </a:xfrm>
            <a:prstGeom prst="rect">
              <a:avLst/>
            </a:prstGeom>
          </p:spPr>
        </p:pic>
      </p:grpSp>
      <p:sp>
        <p:nvSpPr>
          <p:cNvPr id="3" name="Rectangle 2"/>
          <p:cNvSpPr/>
          <p:nvPr/>
        </p:nvSpPr>
        <p:spPr>
          <a:xfrm>
            <a:off x="3352271" y="40898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4501459" y="40898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5650646" y="4090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6799834" y="40898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7946387" y="40898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10243584" y="40898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4643880" y="418655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$ 0.05</a:t>
            </a:r>
          </a:p>
        </p:txBody>
      </p:sp>
      <p:sp>
        <p:nvSpPr>
          <p:cNvPr id="18" name="Rectangle 17"/>
          <p:cNvSpPr/>
          <p:nvPr/>
        </p:nvSpPr>
        <p:spPr>
          <a:xfrm>
            <a:off x="5781782" y="419072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19" name="Rectangle 18"/>
          <p:cNvSpPr/>
          <p:nvPr/>
        </p:nvSpPr>
        <p:spPr>
          <a:xfrm>
            <a:off x="6952889" y="418655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p>
        </p:txBody>
      </p:sp>
      <p:sp>
        <p:nvSpPr>
          <p:cNvPr id="23" name="TextBox 22"/>
          <p:cNvSpPr txBox="1"/>
          <p:nvPr/>
        </p:nvSpPr>
        <p:spPr>
          <a:xfrm>
            <a:off x="2599131" y="586711"/>
            <a:ext cx="5566845" cy="793615"/>
          </a:xfrm>
          <a:prstGeom prst="rect">
            <a:avLst/>
          </a:prstGeom>
          <a:noFill/>
        </p:spPr>
        <p:txBody>
          <a:bodyPr wrap="none" rtlCol="0">
            <a:spAutoFit/>
          </a:bodyPr>
          <a:lstStyle/>
          <a:p>
            <a:r>
              <a:rPr lang="de-DE" sz="4557" b="1" dirty="0">
                <a:latin typeface="Avenir Heavy" charset="0"/>
                <a:ea typeface="Avenir Heavy" charset="0"/>
                <a:cs typeface="Avenir Heavy" charset="0"/>
                <a:sym typeface="WP IconicSymbolsA"/>
              </a:rPr>
              <a:t>Take-The-Best (TTB)</a:t>
            </a:r>
            <a:endParaRPr lang="en-US" sz="4557" b="1" dirty="0">
              <a:latin typeface="Avenir Heavy" charset="0"/>
              <a:ea typeface="Avenir Heavy" charset="0"/>
              <a:cs typeface="Avenir Heavy" charset="0"/>
            </a:endParaRPr>
          </a:p>
        </p:txBody>
      </p:sp>
      <p:sp>
        <p:nvSpPr>
          <p:cNvPr id="7" name="TextBox 6"/>
          <p:cNvSpPr txBox="1"/>
          <p:nvPr/>
        </p:nvSpPr>
        <p:spPr>
          <a:xfrm>
            <a:off x="2328863" y="2296024"/>
            <a:ext cx="757239" cy="523220"/>
          </a:xfrm>
          <a:prstGeom prst="rect">
            <a:avLst/>
          </a:prstGeom>
          <a:solidFill>
            <a:schemeClr val="accent5">
              <a:lumMod val="20000"/>
              <a:lumOff val="80000"/>
            </a:schemeClr>
          </a:solidFill>
        </p:spPr>
        <p:txBody>
          <a:bodyPr wrap="square" rtlCol="0">
            <a:spAutoFit/>
          </a:bodyPr>
          <a:lstStyle/>
          <a:p>
            <a:pPr algn="ctr"/>
            <a:r>
              <a:rPr lang="en-US" sz="2800" dirty="0" smtClean="0"/>
              <a:t>p</a:t>
            </a:r>
            <a:endParaRPr lang="en-US" sz="2800" dirty="0"/>
          </a:p>
        </p:txBody>
      </p:sp>
      <p:sp>
        <p:nvSpPr>
          <p:cNvPr id="24" name="TextBox 23"/>
          <p:cNvSpPr txBox="1"/>
          <p:nvPr/>
        </p:nvSpPr>
        <p:spPr>
          <a:xfrm>
            <a:off x="2228852" y="2876396"/>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0.15</a:t>
            </a:r>
            <a:endParaRPr lang="en-US" sz="2800" dirty="0"/>
          </a:p>
        </p:txBody>
      </p:sp>
      <p:sp>
        <p:nvSpPr>
          <p:cNvPr id="25" name="TextBox 24"/>
          <p:cNvSpPr txBox="1"/>
          <p:nvPr/>
        </p:nvSpPr>
        <p:spPr>
          <a:xfrm>
            <a:off x="2257428" y="3491386"/>
            <a:ext cx="1034773"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sp>
        <p:nvSpPr>
          <p:cNvPr id="26" name="TextBox 25"/>
          <p:cNvSpPr txBox="1"/>
          <p:nvPr/>
        </p:nvSpPr>
        <p:spPr>
          <a:xfrm>
            <a:off x="2238335" y="4028894"/>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0.75</a:t>
            </a:r>
            <a:endParaRPr lang="en-US" sz="2800" dirty="0"/>
          </a:p>
        </p:txBody>
      </p:sp>
      <p:sp>
        <p:nvSpPr>
          <p:cNvPr id="27" name="TextBox 26"/>
          <p:cNvSpPr txBox="1"/>
          <p:nvPr/>
        </p:nvSpPr>
        <p:spPr>
          <a:xfrm>
            <a:off x="2264507" y="4629446"/>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8453" y="2486446"/>
            <a:ext cx="552967" cy="552967"/>
          </a:xfrm>
          <a:prstGeom prst="rect">
            <a:avLst/>
          </a:prstGeom>
        </p:spPr>
      </p:pic>
    </p:spTree>
    <p:extLst>
      <p:ext uri="{BB962C8B-B14F-4D97-AF65-F5344CB8AC3E}">
        <p14:creationId xmlns:p14="http://schemas.microsoft.com/office/powerpoint/2010/main" val="1458646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P spid="10" grpId="0" animBg="1"/>
      <p:bldP spid="4" grpId="0"/>
      <p:bldP spid="18"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3115987" y="590870"/>
            <a:ext cx="4526945" cy="793615"/>
          </a:xfrm>
          <a:prstGeom prst="rect">
            <a:avLst/>
          </a:prstGeom>
          <a:noFill/>
        </p:spPr>
        <p:txBody>
          <a:bodyPr wrap="none" rtlCol="0">
            <a:spAutoFit/>
          </a:bodyPr>
          <a:lstStyle/>
          <a:p>
            <a:r>
              <a:rPr lang="de-DE" sz="4557" b="1" dirty="0" err="1">
                <a:latin typeface="Avenir Heavy" charset="0"/>
                <a:ea typeface="Avenir Heavy" charset="0"/>
                <a:cs typeface="Avenir Heavy" charset="0"/>
                <a:sym typeface="WP IconicSymbolsA"/>
              </a:rPr>
              <a:t>Satisficing</a:t>
            </a:r>
            <a:r>
              <a:rPr lang="de-DE" sz="4557" b="1" dirty="0">
                <a:latin typeface="Avenir Heavy" charset="0"/>
                <a:ea typeface="Avenir Heavy" charset="0"/>
                <a:cs typeface="Avenir Heavy" charset="0"/>
                <a:sym typeface="WP IconicSymbolsA"/>
              </a:rPr>
              <a:t> (SAT)</a:t>
            </a:r>
            <a:endParaRPr lang="en-US" sz="4557" b="1" dirty="0">
              <a:latin typeface="Avenir Heavy" charset="0"/>
              <a:ea typeface="Avenir Heavy" charset="0"/>
              <a:cs typeface="Avenir Heavy" charset="0"/>
            </a:endParaRPr>
          </a:p>
        </p:txBody>
      </p:sp>
      <p:grpSp>
        <p:nvGrpSpPr>
          <p:cNvPr id="2" name="Group 1"/>
          <p:cNvGrpSpPr/>
          <p:nvPr/>
        </p:nvGrpSpPr>
        <p:grpSpPr>
          <a:xfrm>
            <a:off x="666998" y="2124573"/>
            <a:ext cx="9136481" cy="3013960"/>
            <a:chOff x="705853" y="2266744"/>
            <a:chExt cx="10828422" cy="3572101"/>
          </a:xfrm>
        </p:grpSpPr>
        <p:pic>
          <p:nvPicPr>
            <p:cNvPr id="11" name="Picture 10"/>
            <p:cNvPicPr>
              <a:picLocks noChangeAspect="1"/>
            </p:cNvPicPr>
            <p:nvPr/>
          </p:nvPicPr>
          <p:blipFill rotWithShape="1">
            <a:blip r:embed="rId3"/>
            <a:srcRect t="25944"/>
            <a:stretch/>
          </p:blipFill>
          <p:spPr>
            <a:xfrm>
              <a:off x="705853" y="2266744"/>
              <a:ext cx="10828422" cy="3572101"/>
            </a:xfrm>
            <a:prstGeom prst="rect">
              <a:avLst/>
            </a:prstGeom>
          </p:spPr>
        </p:pic>
        <p:pic>
          <p:nvPicPr>
            <p:cNvPr id="12" name="Picture 11"/>
            <p:cNvPicPr>
              <a:picLocks noChangeAspect="1"/>
            </p:cNvPicPr>
            <p:nvPr/>
          </p:nvPicPr>
          <p:blipFill rotWithShape="1">
            <a:blip r:embed="rId3"/>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3"/>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3"/>
            <a:srcRect l="44330" t="30205" r="53695" b="64982"/>
            <a:stretch/>
          </p:blipFill>
          <p:spPr>
            <a:xfrm>
              <a:off x="5498575" y="2481028"/>
              <a:ext cx="213828" cy="232134"/>
            </a:xfrm>
            <a:prstGeom prst="rect">
              <a:avLst/>
            </a:prstGeom>
          </p:spPr>
        </p:pic>
      </p:grpSp>
      <p:sp>
        <p:nvSpPr>
          <p:cNvPr id="3" name="Rectangle 2"/>
          <p:cNvSpPr/>
          <p:nvPr/>
        </p:nvSpPr>
        <p:spPr>
          <a:xfrm>
            <a:off x="1809217" y="3989822"/>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2972693" y="3989822"/>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121880" y="399054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115114" y="4086540"/>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253016" y="4090717"/>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43" name="Rectangle 42"/>
          <p:cNvSpPr/>
          <p:nvPr/>
        </p:nvSpPr>
        <p:spPr>
          <a:xfrm>
            <a:off x="1818203" y="3384782"/>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44" name="Rectangle 43"/>
          <p:cNvSpPr/>
          <p:nvPr/>
        </p:nvSpPr>
        <p:spPr>
          <a:xfrm>
            <a:off x="2967390" y="3384782"/>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116578" y="338550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109811" y="348150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1" name="Rectangle 50"/>
          <p:cNvSpPr/>
          <p:nvPr/>
        </p:nvSpPr>
        <p:spPr>
          <a:xfrm>
            <a:off x="4247713" y="3485677"/>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6" name="Rectangle 55"/>
          <p:cNvSpPr/>
          <p:nvPr/>
        </p:nvSpPr>
        <p:spPr>
          <a:xfrm>
            <a:off x="1818203" y="4591601"/>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57" name="Rectangle 56"/>
          <p:cNvSpPr/>
          <p:nvPr/>
        </p:nvSpPr>
        <p:spPr>
          <a:xfrm>
            <a:off x="2967390" y="4591601"/>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116578" y="4592322"/>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109811" y="468831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p>
        </p:txBody>
      </p:sp>
      <p:sp>
        <p:nvSpPr>
          <p:cNvPr id="64" name="Rectangle 63"/>
          <p:cNvSpPr/>
          <p:nvPr/>
        </p:nvSpPr>
        <p:spPr>
          <a:xfrm>
            <a:off x="4247713" y="469249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9" name="Rectangle 68"/>
          <p:cNvSpPr/>
          <p:nvPr/>
        </p:nvSpPr>
        <p:spPr>
          <a:xfrm>
            <a:off x="1818203" y="2781013"/>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p>
        </p:txBody>
      </p:sp>
      <p:sp>
        <p:nvSpPr>
          <p:cNvPr id="70" name="Rectangle 69"/>
          <p:cNvSpPr/>
          <p:nvPr/>
        </p:nvSpPr>
        <p:spPr>
          <a:xfrm>
            <a:off x="2967390" y="2781013"/>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116578" y="2781734"/>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109811" y="287773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77" name="Rectangle 76"/>
          <p:cNvSpPr/>
          <p:nvPr/>
        </p:nvSpPr>
        <p:spPr>
          <a:xfrm>
            <a:off x="4247713" y="2881908"/>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p>
        </p:txBody>
      </p:sp>
      <p:sp>
        <p:nvSpPr>
          <p:cNvPr id="29" name="TextBox 28"/>
          <p:cNvSpPr txBox="1"/>
          <p:nvPr/>
        </p:nvSpPr>
        <p:spPr>
          <a:xfrm>
            <a:off x="771725" y="2214929"/>
            <a:ext cx="757239" cy="523220"/>
          </a:xfrm>
          <a:prstGeom prst="rect">
            <a:avLst/>
          </a:prstGeom>
          <a:solidFill>
            <a:schemeClr val="accent5">
              <a:lumMod val="20000"/>
              <a:lumOff val="80000"/>
            </a:schemeClr>
          </a:solidFill>
        </p:spPr>
        <p:txBody>
          <a:bodyPr wrap="square" rtlCol="0">
            <a:spAutoFit/>
          </a:bodyPr>
          <a:lstStyle/>
          <a:p>
            <a:pPr algn="ctr"/>
            <a:r>
              <a:rPr lang="en-US" sz="2800" smtClean="0"/>
              <a:t>p</a:t>
            </a:r>
            <a:endParaRPr lang="en-US" sz="2800" dirty="0"/>
          </a:p>
        </p:txBody>
      </p:sp>
      <p:sp>
        <p:nvSpPr>
          <p:cNvPr id="30" name="TextBox 29"/>
          <p:cNvSpPr txBox="1"/>
          <p:nvPr/>
        </p:nvSpPr>
        <p:spPr>
          <a:xfrm>
            <a:off x="671714" y="2795301"/>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0.15</a:t>
            </a:r>
            <a:endParaRPr lang="en-US" sz="2800" dirty="0"/>
          </a:p>
        </p:txBody>
      </p:sp>
      <p:sp>
        <p:nvSpPr>
          <p:cNvPr id="31" name="TextBox 30"/>
          <p:cNvSpPr txBox="1"/>
          <p:nvPr/>
        </p:nvSpPr>
        <p:spPr>
          <a:xfrm>
            <a:off x="700290" y="3410291"/>
            <a:ext cx="1034773"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sp>
        <p:nvSpPr>
          <p:cNvPr id="32" name="TextBox 31"/>
          <p:cNvSpPr txBox="1"/>
          <p:nvPr/>
        </p:nvSpPr>
        <p:spPr>
          <a:xfrm>
            <a:off x="681197" y="3947799"/>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0.75</a:t>
            </a:r>
            <a:endParaRPr lang="en-US" sz="2800" dirty="0"/>
          </a:p>
        </p:txBody>
      </p:sp>
      <p:sp>
        <p:nvSpPr>
          <p:cNvPr id="33" name="TextBox 32"/>
          <p:cNvSpPr txBox="1"/>
          <p:nvPr/>
        </p:nvSpPr>
        <p:spPr>
          <a:xfrm>
            <a:off x="707369" y="4548351"/>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7965" y="2372681"/>
            <a:ext cx="552967" cy="552967"/>
          </a:xfrm>
          <a:prstGeom prst="rect">
            <a:avLst/>
          </a:prstGeom>
        </p:spPr>
      </p:pic>
    </p:spTree>
    <p:extLst>
      <p:ext uri="{BB962C8B-B14F-4D97-AF65-F5344CB8AC3E}">
        <p14:creationId xmlns:p14="http://schemas.microsoft.com/office/powerpoint/2010/main" val="143226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P spid="4" grpId="0"/>
      <p:bldP spid="18" grpId="0"/>
      <p:bldP spid="43" grpId="0" animBg="1"/>
      <p:bldP spid="44" grpId="0" animBg="1"/>
      <p:bldP spid="45" grpId="0" animBg="1"/>
      <p:bldP spid="50" grpId="0"/>
      <p:bldP spid="51" grpId="0"/>
      <p:bldP spid="56" grpId="0" animBg="1"/>
      <p:bldP spid="57" grpId="0" animBg="1"/>
      <p:bldP spid="58" grpId="0" animBg="1"/>
      <p:bldP spid="63" grpId="0"/>
      <p:bldP spid="64" grpId="0"/>
      <p:bldP spid="69" grpId="0" animBg="1"/>
      <p:bldP spid="70" grpId="0" animBg="1"/>
      <p:bldP spid="71" grpId="0" animBg="1"/>
      <p:bldP spid="76" grpId="0"/>
      <p:bldP spid="7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0" y="633002"/>
            <a:ext cx="10287000" cy="793615"/>
          </a:xfrm>
          <a:prstGeom prst="rect">
            <a:avLst/>
          </a:prstGeom>
          <a:noFill/>
        </p:spPr>
        <p:txBody>
          <a:bodyPr wrap="square" rtlCol="0">
            <a:spAutoFit/>
          </a:bodyPr>
          <a:lstStyle/>
          <a:p>
            <a:pPr algn="ctr"/>
            <a:r>
              <a:rPr lang="de-DE" sz="4557" b="1" dirty="0" err="1">
                <a:latin typeface="Avenir Heavy" charset="0"/>
                <a:ea typeface="Avenir Heavy" charset="0"/>
                <a:cs typeface="Avenir Heavy" charset="0"/>
                <a:sym typeface="WP IconicSymbolsA"/>
              </a:rPr>
              <a:t>Weighted</a:t>
            </a:r>
            <a:r>
              <a:rPr lang="de-DE" sz="4557" b="1" dirty="0">
                <a:latin typeface="Avenir Heavy" charset="0"/>
                <a:ea typeface="Avenir Heavy" charset="0"/>
                <a:cs typeface="Avenir Heavy" charset="0"/>
                <a:sym typeface="WP IconicSymbolsA"/>
              </a:rPr>
              <a:t>-Additive </a:t>
            </a:r>
            <a:r>
              <a:rPr lang="de-DE" sz="4557" b="1" dirty="0" err="1">
                <a:latin typeface="Avenir Heavy" charset="0"/>
                <a:ea typeface="Avenir Heavy" charset="0"/>
                <a:cs typeface="Avenir Heavy" charset="0"/>
                <a:sym typeface="WP IconicSymbolsA"/>
              </a:rPr>
              <a:t>Strategy</a:t>
            </a:r>
            <a:r>
              <a:rPr lang="de-DE" sz="4557" b="1" dirty="0">
                <a:latin typeface="Avenir Heavy" charset="0"/>
                <a:ea typeface="Avenir Heavy" charset="0"/>
                <a:cs typeface="Avenir Heavy" charset="0"/>
                <a:sym typeface="WP IconicSymbolsA"/>
              </a:rPr>
              <a:t> (WADD)</a:t>
            </a:r>
            <a:endParaRPr lang="en-US" sz="4557" b="1" dirty="0">
              <a:latin typeface="Avenir Heavy" charset="0"/>
              <a:ea typeface="Avenir Heavy" charset="0"/>
              <a:cs typeface="Avenir Heavy" charset="0"/>
            </a:endParaRPr>
          </a:p>
        </p:txBody>
      </p:sp>
      <p:grpSp>
        <p:nvGrpSpPr>
          <p:cNvPr id="7" name="Group 6"/>
          <p:cNvGrpSpPr/>
          <p:nvPr/>
        </p:nvGrpSpPr>
        <p:grpSpPr>
          <a:xfrm>
            <a:off x="595564" y="2310301"/>
            <a:ext cx="9136481" cy="3013960"/>
            <a:chOff x="595564" y="2448347"/>
            <a:chExt cx="9136481" cy="3013960"/>
          </a:xfrm>
        </p:grpSpPr>
        <p:grpSp>
          <p:nvGrpSpPr>
            <p:cNvPr id="2" name="Group 1"/>
            <p:cNvGrpSpPr/>
            <p:nvPr/>
          </p:nvGrpSpPr>
          <p:grpSpPr>
            <a:xfrm>
              <a:off x="595564" y="2448347"/>
              <a:ext cx="9136481" cy="3013960"/>
              <a:chOff x="705853" y="2266744"/>
              <a:chExt cx="10828422" cy="3572101"/>
            </a:xfrm>
          </p:grpSpPr>
          <p:pic>
            <p:nvPicPr>
              <p:cNvPr id="11" name="Picture 10"/>
              <p:cNvPicPr>
                <a:picLocks noChangeAspect="1"/>
              </p:cNvPicPr>
              <p:nvPr/>
            </p:nvPicPr>
            <p:blipFill rotWithShape="1">
              <a:blip r:embed="rId3"/>
              <a:srcRect t="25944"/>
              <a:stretch/>
            </p:blipFill>
            <p:spPr>
              <a:xfrm>
                <a:off x="705853" y="2266744"/>
                <a:ext cx="10828422" cy="3572101"/>
              </a:xfrm>
              <a:prstGeom prst="rect">
                <a:avLst/>
              </a:prstGeom>
            </p:spPr>
          </p:pic>
          <p:pic>
            <p:nvPicPr>
              <p:cNvPr id="12" name="Picture 11"/>
              <p:cNvPicPr>
                <a:picLocks noChangeAspect="1"/>
              </p:cNvPicPr>
              <p:nvPr/>
            </p:nvPicPr>
            <p:blipFill rotWithShape="1">
              <a:blip r:embed="rId3"/>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3"/>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3"/>
              <a:srcRect l="44330" t="30205" r="53695" b="64982"/>
              <a:stretch/>
            </p:blipFill>
            <p:spPr>
              <a:xfrm>
                <a:off x="5498575" y="2481028"/>
                <a:ext cx="213828" cy="232134"/>
              </a:xfrm>
              <a:prstGeom prst="rect">
                <a:avLst/>
              </a:prstGeom>
            </p:spPr>
          </p:pic>
        </p:grpSp>
        <p:sp>
          <p:nvSpPr>
            <p:cNvPr id="3" name="Rectangle 2"/>
            <p:cNvSpPr/>
            <p:nvPr/>
          </p:nvSpPr>
          <p:spPr>
            <a:xfrm>
              <a:off x="1737783"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519963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6346187"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7494786"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864338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19" name="Rectangle 18"/>
            <p:cNvSpPr/>
            <p:nvPr/>
          </p:nvSpPr>
          <p:spPr>
            <a:xfrm>
              <a:off x="535268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p>
          </p:txBody>
        </p:sp>
        <p:sp>
          <p:nvSpPr>
            <p:cNvPr id="20" name="Rectangle 19"/>
            <p:cNvSpPr/>
            <p:nvPr/>
          </p:nvSpPr>
          <p:spPr>
            <a:xfrm>
              <a:off x="651959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p>
          </p:txBody>
        </p:sp>
        <p:sp>
          <p:nvSpPr>
            <p:cNvPr id="21" name="Rectangle 20"/>
            <p:cNvSpPr/>
            <p:nvPr/>
          </p:nvSpPr>
          <p:spPr>
            <a:xfrm>
              <a:off x="7668197"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$ 0.17</a:t>
              </a:r>
              <a:endParaRPr lang="en-US" sz="1519" b="1" dirty="0">
                <a:solidFill>
                  <a:schemeClr val="accent6">
                    <a:lumMod val="75000"/>
                  </a:schemeClr>
                </a:solidFill>
                <a:latin typeface="Helvetica" charset="0"/>
                <a:ea typeface="Helvetica" charset="0"/>
                <a:cs typeface="Helvetica" charset="0"/>
              </a:endParaRPr>
            </a:p>
          </p:txBody>
        </p:sp>
        <p:sp>
          <p:nvSpPr>
            <p:cNvPr id="22" name="Rectangle 21"/>
            <p:cNvSpPr/>
            <p:nvPr/>
          </p:nvSpPr>
          <p:spPr>
            <a:xfrm>
              <a:off x="8816796"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p>
          </p:txBody>
        </p:sp>
        <p:sp>
          <p:nvSpPr>
            <p:cNvPr id="43" name="Rectangle 4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44" name="Rectangle 4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6" name="Rectangle 45"/>
            <p:cNvSpPr/>
            <p:nvPr/>
          </p:nvSpPr>
          <p:spPr>
            <a:xfrm>
              <a:off x="519433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7" name="Rectangle 46"/>
            <p:cNvSpPr/>
            <p:nvPr/>
          </p:nvSpPr>
          <p:spPr>
            <a:xfrm>
              <a:off x="6340884"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8" name="Rectangle 47"/>
            <p:cNvSpPr/>
            <p:nvPr/>
          </p:nvSpPr>
          <p:spPr>
            <a:xfrm>
              <a:off x="7489483"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9" name="Rectangle 48"/>
            <p:cNvSpPr/>
            <p:nvPr/>
          </p:nvSpPr>
          <p:spPr>
            <a:xfrm>
              <a:off x="863808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1" name="Rectangle 50"/>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2" name="Rectangle 51"/>
            <p:cNvSpPr/>
            <p:nvPr/>
          </p:nvSpPr>
          <p:spPr>
            <a:xfrm>
              <a:off x="534738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3" name="Rectangle 52"/>
            <p:cNvSpPr/>
            <p:nvPr/>
          </p:nvSpPr>
          <p:spPr>
            <a:xfrm>
              <a:off x="651429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$ 0.02</a:t>
              </a:r>
            </a:p>
          </p:txBody>
        </p:sp>
        <p:sp>
          <p:nvSpPr>
            <p:cNvPr id="54" name="Rectangle 53"/>
            <p:cNvSpPr/>
            <p:nvPr/>
          </p:nvSpPr>
          <p:spPr>
            <a:xfrm>
              <a:off x="7662894"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5" name="Rectangle 54"/>
            <p:cNvSpPr/>
            <p:nvPr/>
          </p:nvSpPr>
          <p:spPr>
            <a:xfrm>
              <a:off x="8816751" y="3805275"/>
              <a:ext cx="719171"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$ 0.11</a:t>
              </a:r>
            </a:p>
          </p:txBody>
        </p:sp>
        <p:sp>
          <p:nvSpPr>
            <p:cNvPr id="56" name="Rectangle 55"/>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57" name="Rectangle 56"/>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9" name="Rectangle 58"/>
            <p:cNvSpPr/>
            <p:nvPr/>
          </p:nvSpPr>
          <p:spPr>
            <a:xfrm>
              <a:off x="519433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0" name="Rectangle 59"/>
            <p:cNvSpPr/>
            <p:nvPr/>
          </p:nvSpPr>
          <p:spPr>
            <a:xfrm>
              <a:off x="6340884"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1" name="Rectangle 60"/>
            <p:cNvSpPr/>
            <p:nvPr/>
          </p:nvSpPr>
          <p:spPr>
            <a:xfrm>
              <a:off x="7489483"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2" name="Rectangle 61"/>
            <p:cNvSpPr/>
            <p:nvPr/>
          </p:nvSpPr>
          <p:spPr>
            <a:xfrm>
              <a:off x="863808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p>
          </p:txBody>
        </p:sp>
        <p:sp>
          <p:nvSpPr>
            <p:cNvPr id="64" name="Rectangle 63"/>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5" name="Rectangle 64"/>
            <p:cNvSpPr/>
            <p:nvPr/>
          </p:nvSpPr>
          <p:spPr>
            <a:xfrm>
              <a:off x="534738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6" name="Rectangle 65"/>
            <p:cNvSpPr/>
            <p:nvPr/>
          </p:nvSpPr>
          <p:spPr>
            <a:xfrm>
              <a:off x="651429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$ 0.04</a:t>
              </a:r>
            </a:p>
          </p:txBody>
        </p:sp>
        <p:sp>
          <p:nvSpPr>
            <p:cNvPr id="67" name="Rectangle 66"/>
            <p:cNvSpPr/>
            <p:nvPr/>
          </p:nvSpPr>
          <p:spPr>
            <a:xfrm>
              <a:off x="7662894"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p>
          </p:txBody>
        </p:sp>
        <p:sp>
          <p:nvSpPr>
            <p:cNvPr id="68" name="Rectangle 67"/>
            <p:cNvSpPr/>
            <p:nvPr/>
          </p:nvSpPr>
          <p:spPr>
            <a:xfrm>
              <a:off x="8811493"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69" name="Rectangle 6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p>
          </p:txBody>
        </p:sp>
        <p:sp>
          <p:nvSpPr>
            <p:cNvPr id="70" name="Rectangle 6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2" name="Rectangle 71"/>
            <p:cNvSpPr/>
            <p:nvPr/>
          </p:nvSpPr>
          <p:spPr>
            <a:xfrm>
              <a:off x="519433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3" name="Rectangle 72"/>
            <p:cNvSpPr/>
            <p:nvPr/>
          </p:nvSpPr>
          <p:spPr>
            <a:xfrm>
              <a:off x="6340884"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4" name="Rectangle 73"/>
            <p:cNvSpPr/>
            <p:nvPr/>
          </p:nvSpPr>
          <p:spPr>
            <a:xfrm>
              <a:off x="7489483"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5" name="Rectangle 74"/>
            <p:cNvSpPr/>
            <p:nvPr/>
          </p:nvSpPr>
          <p:spPr>
            <a:xfrm>
              <a:off x="863808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77" name="Rectangle 7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p>
          </p:txBody>
        </p:sp>
        <p:sp>
          <p:nvSpPr>
            <p:cNvPr id="78" name="Rectangle 77"/>
            <p:cNvSpPr/>
            <p:nvPr/>
          </p:nvSpPr>
          <p:spPr>
            <a:xfrm>
              <a:off x="534738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p>
          </p:txBody>
        </p:sp>
        <p:sp>
          <p:nvSpPr>
            <p:cNvPr id="79" name="Rectangle 78"/>
            <p:cNvSpPr/>
            <p:nvPr/>
          </p:nvSpPr>
          <p:spPr>
            <a:xfrm>
              <a:off x="651429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$ 0.19</a:t>
              </a:r>
            </a:p>
          </p:txBody>
        </p:sp>
        <p:sp>
          <p:nvSpPr>
            <p:cNvPr id="80" name="Rectangle 79"/>
            <p:cNvSpPr/>
            <p:nvPr/>
          </p:nvSpPr>
          <p:spPr>
            <a:xfrm>
              <a:off x="7662894"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81" name="Rectangle 80"/>
            <p:cNvSpPr/>
            <p:nvPr/>
          </p:nvSpPr>
          <p:spPr>
            <a:xfrm>
              <a:off x="8811493"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$ 0.12</a:t>
              </a:r>
            </a:p>
          </p:txBody>
        </p:sp>
      </p:grpSp>
      <p:sp>
        <p:nvSpPr>
          <p:cNvPr id="82" name="TextBox 81"/>
          <p:cNvSpPr txBox="1"/>
          <p:nvPr/>
        </p:nvSpPr>
        <p:spPr>
          <a:xfrm>
            <a:off x="700285" y="2414961"/>
            <a:ext cx="757239" cy="523220"/>
          </a:xfrm>
          <a:prstGeom prst="rect">
            <a:avLst/>
          </a:prstGeom>
          <a:solidFill>
            <a:schemeClr val="accent5">
              <a:lumMod val="20000"/>
              <a:lumOff val="80000"/>
            </a:schemeClr>
          </a:solidFill>
        </p:spPr>
        <p:txBody>
          <a:bodyPr wrap="square" rtlCol="0">
            <a:spAutoFit/>
          </a:bodyPr>
          <a:lstStyle/>
          <a:p>
            <a:pPr algn="ctr"/>
            <a:r>
              <a:rPr lang="en-US" sz="2800" smtClean="0"/>
              <a:t>p</a:t>
            </a:r>
            <a:endParaRPr lang="en-US" sz="2800" dirty="0"/>
          </a:p>
        </p:txBody>
      </p:sp>
      <p:sp>
        <p:nvSpPr>
          <p:cNvPr id="83" name="TextBox 82"/>
          <p:cNvSpPr txBox="1"/>
          <p:nvPr/>
        </p:nvSpPr>
        <p:spPr>
          <a:xfrm>
            <a:off x="600274" y="2995333"/>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0.15</a:t>
            </a:r>
            <a:endParaRPr lang="en-US" sz="2800" dirty="0"/>
          </a:p>
        </p:txBody>
      </p:sp>
      <p:sp>
        <p:nvSpPr>
          <p:cNvPr id="84" name="TextBox 83"/>
          <p:cNvSpPr txBox="1"/>
          <p:nvPr/>
        </p:nvSpPr>
        <p:spPr>
          <a:xfrm>
            <a:off x="628850" y="3610323"/>
            <a:ext cx="1034773"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sp>
        <p:nvSpPr>
          <p:cNvPr id="85" name="TextBox 84"/>
          <p:cNvSpPr txBox="1"/>
          <p:nvPr/>
        </p:nvSpPr>
        <p:spPr>
          <a:xfrm>
            <a:off x="609757" y="4147831"/>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0.75</a:t>
            </a:r>
            <a:endParaRPr lang="en-US" sz="2800" dirty="0"/>
          </a:p>
        </p:txBody>
      </p:sp>
      <p:sp>
        <p:nvSpPr>
          <p:cNvPr id="86" name="TextBox 85"/>
          <p:cNvSpPr txBox="1"/>
          <p:nvPr/>
        </p:nvSpPr>
        <p:spPr>
          <a:xfrm>
            <a:off x="635929" y="4748383"/>
            <a:ext cx="1042987" cy="523220"/>
          </a:xfrm>
          <a:prstGeom prst="rect">
            <a:avLst/>
          </a:prstGeom>
          <a:solidFill>
            <a:schemeClr val="accent5">
              <a:lumMod val="20000"/>
              <a:lumOff val="80000"/>
            </a:schemeClr>
          </a:solidFill>
        </p:spPr>
        <p:txBody>
          <a:bodyPr wrap="square" rtlCol="0">
            <a:spAutoFit/>
          </a:bodyPr>
          <a:lstStyle/>
          <a:p>
            <a:pPr algn="ctr"/>
            <a:r>
              <a:rPr lang="en-US" sz="2800" dirty="0" smtClean="0"/>
              <a:t>0.05</a:t>
            </a:r>
            <a:endParaRPr lang="en-US" sz="2800" dirty="0"/>
          </a:p>
        </p:txBody>
      </p:sp>
    </p:spTree>
    <p:extLst>
      <p:ext uri="{BB962C8B-B14F-4D97-AF65-F5344CB8AC3E}">
        <p14:creationId xmlns:p14="http://schemas.microsoft.com/office/powerpoint/2010/main" val="8605640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TextBox 22"/>
          <p:cNvSpPr txBox="1"/>
          <p:nvPr/>
        </p:nvSpPr>
        <p:spPr>
          <a:xfrm>
            <a:off x="3115987" y="590870"/>
            <a:ext cx="4526945" cy="793615"/>
          </a:xfrm>
          <a:prstGeom prst="rect">
            <a:avLst/>
          </a:prstGeom>
          <a:noFill/>
        </p:spPr>
        <p:txBody>
          <a:bodyPr wrap="none" rtlCol="0">
            <a:spAutoFit/>
          </a:bodyPr>
          <a:lstStyle/>
          <a:p>
            <a:r>
              <a:rPr lang="de-DE" sz="4557" b="1" dirty="0" err="1">
                <a:latin typeface="Avenir Heavy"/>
                <a:cs typeface="Avenir Heavy"/>
                <a:sym typeface="WP IconicSymbolsA"/>
              </a:rPr>
              <a:t>Satisficing</a:t>
            </a:r>
            <a:r>
              <a:rPr lang="de-DE" sz="4557" b="1" dirty="0">
                <a:latin typeface="Avenir Heavy"/>
                <a:cs typeface="Avenir Heavy"/>
                <a:sym typeface="WP IconicSymbolsA"/>
              </a:rPr>
              <a:t> (SAT)</a:t>
            </a:r>
            <a:endParaRPr lang="en-US" sz="4557" dirty="0"/>
          </a:p>
        </p:txBody>
      </p:sp>
      <p:grpSp>
        <p:nvGrpSpPr>
          <p:cNvPr id="5" name="Group 4"/>
          <p:cNvGrpSpPr/>
          <p:nvPr/>
        </p:nvGrpSpPr>
        <p:grpSpPr>
          <a:xfrm>
            <a:off x="595564" y="2011680"/>
            <a:ext cx="9136481" cy="4069828"/>
            <a:chOff x="595564" y="1392479"/>
            <a:chExt cx="9136481" cy="4069828"/>
          </a:xfrm>
        </p:grpSpPr>
        <p:grpSp>
          <p:nvGrpSpPr>
            <p:cNvPr id="2" name="Group 1"/>
            <p:cNvGrpSpPr/>
            <p:nvPr/>
          </p:nvGrpSpPr>
          <p:grpSpPr>
            <a:xfrm>
              <a:off x="595564" y="1392479"/>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43" name="Rectangle 4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44" name="Rectangle 4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1" name="Rectangle 50"/>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6" name="Rectangle 55"/>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57" name="Rectangle 56"/>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p>
          </p:txBody>
        </p:sp>
        <p:sp>
          <p:nvSpPr>
            <p:cNvPr id="64" name="Rectangle 63"/>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9" name="Rectangle 6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p>
          </p:txBody>
        </p:sp>
        <p:sp>
          <p:nvSpPr>
            <p:cNvPr id="70" name="Rectangle 6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77" name="Rectangle 7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p>
          </p:txBody>
        </p:sp>
      </p:grpSp>
    </p:spTree>
    <p:extLst>
      <p:ext uri="{BB962C8B-B14F-4D97-AF65-F5344CB8AC3E}">
        <p14:creationId xmlns:p14="http://schemas.microsoft.com/office/powerpoint/2010/main" val="18753049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TextBox 22"/>
          <p:cNvSpPr txBox="1"/>
          <p:nvPr/>
        </p:nvSpPr>
        <p:spPr>
          <a:xfrm>
            <a:off x="0" y="633002"/>
            <a:ext cx="10285252" cy="793615"/>
          </a:xfrm>
          <a:prstGeom prst="rect">
            <a:avLst/>
          </a:prstGeom>
          <a:noFill/>
        </p:spPr>
        <p:txBody>
          <a:bodyPr wrap="none" rtlCol="0">
            <a:spAutoFit/>
          </a:bodyPr>
          <a:lstStyle/>
          <a:p>
            <a:r>
              <a:rPr lang="de-DE" sz="4557" b="1" dirty="0" err="1">
                <a:latin typeface="Avenir Heavy"/>
                <a:cs typeface="Avenir Heavy"/>
                <a:sym typeface="WP IconicSymbolsA"/>
              </a:rPr>
              <a:t>Weighted</a:t>
            </a:r>
            <a:r>
              <a:rPr lang="de-DE" sz="4557" b="1" dirty="0">
                <a:latin typeface="Avenir Heavy"/>
                <a:cs typeface="Avenir Heavy"/>
                <a:sym typeface="WP IconicSymbolsA"/>
              </a:rPr>
              <a:t>-Additive </a:t>
            </a:r>
            <a:r>
              <a:rPr lang="de-DE" sz="4557" b="1" dirty="0" err="1">
                <a:latin typeface="Avenir Heavy"/>
                <a:cs typeface="Avenir Heavy"/>
                <a:sym typeface="WP IconicSymbolsA"/>
              </a:rPr>
              <a:t>Strategy</a:t>
            </a:r>
            <a:r>
              <a:rPr lang="de-DE" sz="4557" b="1" dirty="0">
                <a:latin typeface="Avenir Heavy"/>
                <a:cs typeface="Avenir Heavy"/>
                <a:sym typeface="WP IconicSymbolsA"/>
              </a:rPr>
              <a:t> (WADD)</a:t>
            </a:r>
            <a:endParaRPr lang="en-US" sz="4557" dirty="0"/>
          </a:p>
        </p:txBody>
      </p:sp>
      <p:grpSp>
        <p:nvGrpSpPr>
          <p:cNvPr id="7" name="Group 6"/>
          <p:cNvGrpSpPr/>
          <p:nvPr/>
        </p:nvGrpSpPr>
        <p:grpSpPr>
          <a:xfrm>
            <a:off x="595564" y="2011680"/>
            <a:ext cx="9136481" cy="4069828"/>
            <a:chOff x="595564" y="1392479"/>
            <a:chExt cx="9136481" cy="4069828"/>
          </a:xfrm>
        </p:grpSpPr>
        <p:grpSp>
          <p:nvGrpSpPr>
            <p:cNvPr id="2" name="Group 1"/>
            <p:cNvGrpSpPr/>
            <p:nvPr/>
          </p:nvGrpSpPr>
          <p:grpSpPr>
            <a:xfrm>
              <a:off x="595564" y="1392479"/>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519963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6346187"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7494786"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864338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19" name="Rectangle 18"/>
            <p:cNvSpPr/>
            <p:nvPr/>
          </p:nvSpPr>
          <p:spPr>
            <a:xfrm>
              <a:off x="535268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p>
          </p:txBody>
        </p:sp>
        <p:sp>
          <p:nvSpPr>
            <p:cNvPr id="20" name="Rectangle 19"/>
            <p:cNvSpPr/>
            <p:nvPr/>
          </p:nvSpPr>
          <p:spPr>
            <a:xfrm>
              <a:off x="651959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p>
          </p:txBody>
        </p:sp>
        <p:sp>
          <p:nvSpPr>
            <p:cNvPr id="21" name="Rectangle 20"/>
            <p:cNvSpPr/>
            <p:nvPr/>
          </p:nvSpPr>
          <p:spPr>
            <a:xfrm>
              <a:off x="7668197"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$ 0.17</a:t>
              </a:r>
              <a:endParaRPr lang="en-US" sz="1519" b="1" dirty="0">
                <a:solidFill>
                  <a:schemeClr val="accent6">
                    <a:lumMod val="75000"/>
                  </a:schemeClr>
                </a:solidFill>
                <a:latin typeface="Helvetica" charset="0"/>
                <a:ea typeface="Helvetica" charset="0"/>
                <a:cs typeface="Helvetica" charset="0"/>
              </a:endParaRPr>
            </a:p>
          </p:txBody>
        </p:sp>
        <p:sp>
          <p:nvSpPr>
            <p:cNvPr id="22" name="Rectangle 21"/>
            <p:cNvSpPr/>
            <p:nvPr/>
          </p:nvSpPr>
          <p:spPr>
            <a:xfrm>
              <a:off x="8816796"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p>
          </p:txBody>
        </p:sp>
        <p:sp>
          <p:nvSpPr>
            <p:cNvPr id="43" name="Rectangle 4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44" name="Rectangle 4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6" name="Rectangle 45"/>
            <p:cNvSpPr/>
            <p:nvPr/>
          </p:nvSpPr>
          <p:spPr>
            <a:xfrm>
              <a:off x="519433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7" name="Rectangle 46"/>
            <p:cNvSpPr/>
            <p:nvPr/>
          </p:nvSpPr>
          <p:spPr>
            <a:xfrm>
              <a:off x="6340884"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8" name="Rectangle 47"/>
            <p:cNvSpPr/>
            <p:nvPr/>
          </p:nvSpPr>
          <p:spPr>
            <a:xfrm>
              <a:off x="7489483"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9" name="Rectangle 48"/>
            <p:cNvSpPr/>
            <p:nvPr/>
          </p:nvSpPr>
          <p:spPr>
            <a:xfrm>
              <a:off x="863808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1" name="Rectangle 50"/>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2" name="Rectangle 51"/>
            <p:cNvSpPr/>
            <p:nvPr/>
          </p:nvSpPr>
          <p:spPr>
            <a:xfrm>
              <a:off x="534738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53" name="Rectangle 52"/>
            <p:cNvSpPr/>
            <p:nvPr/>
          </p:nvSpPr>
          <p:spPr>
            <a:xfrm>
              <a:off x="651429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$ 0.02</a:t>
              </a:r>
            </a:p>
          </p:txBody>
        </p:sp>
        <p:sp>
          <p:nvSpPr>
            <p:cNvPr id="54" name="Rectangle 53"/>
            <p:cNvSpPr/>
            <p:nvPr/>
          </p:nvSpPr>
          <p:spPr>
            <a:xfrm>
              <a:off x="7662894"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55" name="Rectangle 54"/>
            <p:cNvSpPr/>
            <p:nvPr/>
          </p:nvSpPr>
          <p:spPr>
            <a:xfrm>
              <a:off x="8816751" y="3805275"/>
              <a:ext cx="719171"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$ 0.11</a:t>
              </a:r>
            </a:p>
          </p:txBody>
        </p:sp>
        <p:sp>
          <p:nvSpPr>
            <p:cNvPr id="56" name="Rectangle 55"/>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57" name="Rectangle 56"/>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9" name="Rectangle 58"/>
            <p:cNvSpPr/>
            <p:nvPr/>
          </p:nvSpPr>
          <p:spPr>
            <a:xfrm>
              <a:off x="519433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0" name="Rectangle 59"/>
            <p:cNvSpPr/>
            <p:nvPr/>
          </p:nvSpPr>
          <p:spPr>
            <a:xfrm>
              <a:off x="6340884"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1" name="Rectangle 60"/>
            <p:cNvSpPr/>
            <p:nvPr/>
          </p:nvSpPr>
          <p:spPr>
            <a:xfrm>
              <a:off x="7489483"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2" name="Rectangle 61"/>
            <p:cNvSpPr/>
            <p:nvPr/>
          </p:nvSpPr>
          <p:spPr>
            <a:xfrm>
              <a:off x="863808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p>
          </p:txBody>
        </p:sp>
        <p:sp>
          <p:nvSpPr>
            <p:cNvPr id="64" name="Rectangle 63"/>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5" name="Rectangle 64"/>
            <p:cNvSpPr/>
            <p:nvPr/>
          </p:nvSpPr>
          <p:spPr>
            <a:xfrm>
              <a:off x="534738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66" name="Rectangle 65"/>
            <p:cNvSpPr/>
            <p:nvPr/>
          </p:nvSpPr>
          <p:spPr>
            <a:xfrm>
              <a:off x="651429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$ 0.04</a:t>
              </a:r>
            </a:p>
          </p:txBody>
        </p:sp>
        <p:sp>
          <p:nvSpPr>
            <p:cNvPr id="67" name="Rectangle 66"/>
            <p:cNvSpPr/>
            <p:nvPr/>
          </p:nvSpPr>
          <p:spPr>
            <a:xfrm>
              <a:off x="7662894"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p>
          </p:txBody>
        </p:sp>
        <p:sp>
          <p:nvSpPr>
            <p:cNvPr id="68" name="Rectangle 67"/>
            <p:cNvSpPr/>
            <p:nvPr/>
          </p:nvSpPr>
          <p:spPr>
            <a:xfrm>
              <a:off x="8811493"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69" name="Rectangle 6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p>
          </p:txBody>
        </p:sp>
        <p:sp>
          <p:nvSpPr>
            <p:cNvPr id="70" name="Rectangle 6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2" name="Rectangle 71"/>
            <p:cNvSpPr/>
            <p:nvPr/>
          </p:nvSpPr>
          <p:spPr>
            <a:xfrm>
              <a:off x="519433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3" name="Rectangle 72"/>
            <p:cNvSpPr/>
            <p:nvPr/>
          </p:nvSpPr>
          <p:spPr>
            <a:xfrm>
              <a:off x="6340884"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4" name="Rectangle 73"/>
            <p:cNvSpPr/>
            <p:nvPr/>
          </p:nvSpPr>
          <p:spPr>
            <a:xfrm>
              <a:off x="7489483"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5" name="Rectangle 74"/>
            <p:cNvSpPr/>
            <p:nvPr/>
          </p:nvSpPr>
          <p:spPr>
            <a:xfrm>
              <a:off x="863808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77" name="Rectangle 7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p>
          </p:txBody>
        </p:sp>
        <p:sp>
          <p:nvSpPr>
            <p:cNvPr id="78" name="Rectangle 77"/>
            <p:cNvSpPr/>
            <p:nvPr/>
          </p:nvSpPr>
          <p:spPr>
            <a:xfrm>
              <a:off x="534738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p>
          </p:txBody>
        </p:sp>
        <p:sp>
          <p:nvSpPr>
            <p:cNvPr id="79" name="Rectangle 78"/>
            <p:cNvSpPr/>
            <p:nvPr/>
          </p:nvSpPr>
          <p:spPr>
            <a:xfrm>
              <a:off x="651429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$ 0.19</a:t>
              </a:r>
            </a:p>
          </p:txBody>
        </p:sp>
        <p:sp>
          <p:nvSpPr>
            <p:cNvPr id="80" name="Rectangle 79"/>
            <p:cNvSpPr/>
            <p:nvPr/>
          </p:nvSpPr>
          <p:spPr>
            <a:xfrm>
              <a:off x="7662894"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81" name="Rectangle 80"/>
            <p:cNvSpPr/>
            <p:nvPr/>
          </p:nvSpPr>
          <p:spPr>
            <a:xfrm>
              <a:off x="8811493"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$ 0.12</a:t>
              </a:r>
            </a:p>
          </p:txBody>
        </p:sp>
      </p:grpSp>
    </p:spTree>
    <p:extLst>
      <p:ext uri="{BB962C8B-B14F-4D97-AF65-F5344CB8AC3E}">
        <p14:creationId xmlns:p14="http://schemas.microsoft.com/office/powerpoint/2010/main" val="6360125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Avenir Heavy" charset="0"/>
                <a:ea typeface="Avenir Heavy" charset="0"/>
                <a:cs typeface="Avenir Heavy" charset="0"/>
              </a:rPr>
              <a:t>Questions</a:t>
            </a:r>
            <a:endParaRPr lang="en-US" b="1" dirty="0">
              <a:latin typeface="Avenir Heavy" charset="0"/>
              <a:ea typeface="Avenir Heavy" charset="0"/>
              <a:cs typeface="Avenir Heavy" charset="0"/>
            </a:endParaRPr>
          </a:p>
        </p:txBody>
      </p:sp>
      <p:sp>
        <p:nvSpPr>
          <p:cNvPr id="4" name="Content Placeholder 3"/>
          <p:cNvSpPr txBox="1">
            <a:spLocks noGrp="1"/>
          </p:cNvSpPr>
          <p:nvPr>
            <p:ph idx="1"/>
          </p:nvPr>
        </p:nvSpPr>
        <p:spPr>
          <a:xfrm>
            <a:off x="278619" y="2008505"/>
            <a:ext cx="9816357" cy="3008003"/>
          </a:xfrm>
          <a:prstGeom prst="rect">
            <a:avLst/>
          </a:prstGeom>
          <a:noFill/>
          <a:ln>
            <a:noFill/>
          </a:ln>
        </p:spPr>
        <p:txBody>
          <a:bodyPr wrap="square" rtlCol="0">
            <a:spAutoFit/>
          </a:bodyPr>
          <a:lstStyle/>
          <a:p>
            <a:pPr marL="514350" indent="-514350">
              <a:buFont typeface="+mj-lt"/>
              <a:buAutoNum type="arabicPeriod"/>
            </a:pPr>
            <a:r>
              <a:rPr lang="en-US" sz="3200" dirty="0" smtClean="0"/>
              <a:t>Is it rational for people to use fast-and-frugal heuristics like TTB and SAT?</a:t>
            </a:r>
          </a:p>
          <a:p>
            <a:pPr marL="514350" indent="-514350">
              <a:buFont typeface="+mj-lt"/>
              <a:buAutoNum type="arabicPeriod"/>
            </a:pPr>
            <a:r>
              <a:rPr lang="en-US" sz="3200" dirty="0" smtClean="0"/>
              <a:t>Which decision strategies should we use given that our time and cognitive resources are limited?</a:t>
            </a:r>
          </a:p>
          <a:p>
            <a:pPr marL="514350" indent="-514350">
              <a:buFont typeface="+mj-lt"/>
              <a:buAutoNum type="arabicPeriod"/>
            </a:pPr>
            <a:r>
              <a:rPr lang="en-US" sz="3200" dirty="0" smtClean="0"/>
              <a:t>How does human decision-making compare to this more realistic normative standard?</a:t>
            </a:r>
            <a:endParaRPr lang="en-US" sz="3200" dirty="0"/>
          </a:p>
        </p:txBody>
      </p:sp>
    </p:spTree>
    <p:extLst>
      <p:ext uri="{BB962C8B-B14F-4D97-AF65-F5344CB8AC3E}">
        <p14:creationId xmlns:p14="http://schemas.microsoft.com/office/powerpoint/2010/main" val="113740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Avenir Heavy" charset="0"/>
                <a:ea typeface="Avenir Heavy" charset="0"/>
                <a:cs typeface="Avenir Heavy" charset="0"/>
              </a:rPr>
              <a:t>Outline</a:t>
            </a:r>
            <a:endParaRPr lang="en-US" b="1" dirty="0">
              <a:latin typeface="Avenir Heavy" charset="0"/>
              <a:ea typeface="Avenir Heavy" charset="0"/>
              <a:cs typeface="Avenir Heavy"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b="1" dirty="0" smtClean="0"/>
              <a:t>Automatically deriving rational heuristics</a:t>
            </a:r>
          </a:p>
          <a:p>
            <a:pPr marL="514350" indent="-514350">
              <a:buFont typeface="+mj-lt"/>
              <a:buAutoNum type="arabicPeriod"/>
            </a:pPr>
            <a:r>
              <a:rPr lang="en-US" dirty="0" smtClean="0"/>
              <a:t>Optimal versus human strategies</a:t>
            </a:r>
          </a:p>
          <a:p>
            <a:pPr marL="514350" indent="-514350">
              <a:buFont typeface="+mj-lt"/>
              <a:buAutoNum type="arabicPeriod"/>
            </a:pPr>
            <a:r>
              <a:rPr lang="en-US" dirty="0" smtClean="0"/>
              <a:t>Conclusion</a:t>
            </a:r>
            <a:endParaRPr lang="en-US" dirty="0"/>
          </a:p>
        </p:txBody>
      </p:sp>
    </p:spTree>
    <p:extLst>
      <p:ext uri="{BB962C8B-B14F-4D97-AF65-F5344CB8AC3E}">
        <p14:creationId xmlns:p14="http://schemas.microsoft.com/office/powerpoint/2010/main" val="10735867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automatic method for discovering optimal cognitive strategies</a:t>
            </a:r>
            <a:endParaRPr lang="en-US" dirty="0"/>
          </a:p>
        </p:txBody>
      </p:sp>
      <p:sp>
        <p:nvSpPr>
          <p:cNvPr id="4" name="Abgerundetes Rechteck 47"/>
          <p:cNvSpPr/>
          <p:nvPr/>
        </p:nvSpPr>
        <p:spPr>
          <a:xfrm>
            <a:off x="707231" y="3399598"/>
            <a:ext cx="8663411" cy="1453559"/>
          </a:xfrm>
          <a:prstGeom prst="roundRect">
            <a:avLst/>
          </a:prstGeom>
          <a:solidFill>
            <a:schemeClr val="accent2">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Textfeld 12"/>
          <p:cNvSpPr txBox="1"/>
          <p:nvPr/>
        </p:nvSpPr>
        <p:spPr>
          <a:xfrm>
            <a:off x="7125772" y="3636010"/>
            <a:ext cx="2244870" cy="830997"/>
          </a:xfrm>
          <a:prstGeom prst="rect">
            <a:avLst/>
          </a:prstGeom>
          <a:noFill/>
        </p:spPr>
        <p:txBody>
          <a:bodyPr wrap="square" rtlCol="0">
            <a:spAutoFit/>
          </a:bodyPr>
          <a:lstStyle/>
          <a:p>
            <a:pPr algn="ctr"/>
            <a:r>
              <a:rPr lang="de-CH" sz="2400" b="1" dirty="0" smtClean="0"/>
              <a:t>optimal </a:t>
            </a:r>
            <a:br>
              <a:rPr lang="de-CH" sz="2400" b="1" dirty="0" smtClean="0"/>
            </a:br>
            <a:r>
              <a:rPr lang="de-CH" sz="2400" b="1" dirty="0" err="1" smtClean="0"/>
              <a:t>strategy</a:t>
            </a:r>
            <a:endParaRPr lang="de-CH" sz="2400" b="1" dirty="0"/>
          </a:p>
        </p:txBody>
      </p:sp>
      <p:cxnSp>
        <p:nvCxnSpPr>
          <p:cNvPr id="6" name="Gerade Verbindung mit Pfeil 18"/>
          <p:cNvCxnSpPr/>
          <p:nvPr/>
        </p:nvCxnSpPr>
        <p:spPr>
          <a:xfrm flipV="1">
            <a:off x="4696687" y="4035042"/>
            <a:ext cx="2850333" cy="9144"/>
          </a:xfrm>
          <a:prstGeom prst="straightConnector1">
            <a:avLst/>
          </a:prstGeom>
          <a:ln w="63500">
            <a:solidFill>
              <a:srgbClr val="008000"/>
            </a:solidFill>
            <a:tailEnd type="arrow"/>
          </a:ln>
        </p:spPr>
        <p:style>
          <a:lnRef idx="1">
            <a:schemeClr val="accent1"/>
          </a:lnRef>
          <a:fillRef idx="0">
            <a:schemeClr val="accent1"/>
          </a:fillRef>
          <a:effectRef idx="0">
            <a:schemeClr val="accent1"/>
          </a:effectRef>
          <a:fontRef idx="minor">
            <a:schemeClr val="tx1"/>
          </a:fontRef>
        </p:style>
      </p:cxnSp>
      <p:sp>
        <p:nvSpPr>
          <p:cNvPr id="7" name="Textfeld 20"/>
          <p:cNvSpPr txBox="1"/>
          <p:nvPr/>
        </p:nvSpPr>
        <p:spPr>
          <a:xfrm>
            <a:off x="4487891" y="3522443"/>
            <a:ext cx="2927099" cy="461665"/>
          </a:xfrm>
          <a:prstGeom prst="rect">
            <a:avLst/>
          </a:prstGeom>
          <a:noFill/>
        </p:spPr>
        <p:txBody>
          <a:bodyPr wrap="square" rtlCol="0">
            <a:spAutoFit/>
          </a:bodyPr>
          <a:lstStyle/>
          <a:p>
            <a:pPr algn="ctr"/>
            <a:r>
              <a:rPr lang="de-CH" sz="2400" b="1" dirty="0" err="1">
                <a:solidFill>
                  <a:srgbClr val="008000"/>
                </a:solidFill>
              </a:rPr>
              <a:t>bounded</a:t>
            </a:r>
            <a:r>
              <a:rPr lang="de-CH" sz="2400" b="1" dirty="0">
                <a:solidFill>
                  <a:srgbClr val="008000"/>
                </a:solidFill>
              </a:rPr>
              <a:t> </a:t>
            </a:r>
            <a:r>
              <a:rPr lang="de-CH" sz="2400" b="1" dirty="0" err="1">
                <a:solidFill>
                  <a:srgbClr val="008000"/>
                </a:solidFill>
              </a:rPr>
              <a:t>optimality</a:t>
            </a:r>
            <a:endParaRPr lang="en-GB" sz="2400" b="1" dirty="0">
              <a:solidFill>
                <a:srgbClr val="008000"/>
              </a:solidFill>
            </a:endParaRPr>
          </a:p>
        </p:txBody>
      </p:sp>
      <p:sp>
        <p:nvSpPr>
          <p:cNvPr id="8" name="Rectangle 7"/>
          <p:cNvSpPr/>
          <p:nvPr/>
        </p:nvSpPr>
        <p:spPr>
          <a:xfrm>
            <a:off x="1294059" y="3399598"/>
            <a:ext cx="1731371" cy="830997"/>
          </a:xfrm>
          <a:prstGeom prst="rect">
            <a:avLst/>
          </a:prstGeom>
        </p:spPr>
        <p:txBody>
          <a:bodyPr wrap="none">
            <a:spAutoFit/>
          </a:bodyPr>
          <a:lstStyle/>
          <a:p>
            <a:pPr algn="ctr"/>
            <a:r>
              <a:rPr lang="de-CH" sz="2400" b="1" dirty="0" err="1" smtClean="0"/>
              <a:t>cognitive</a:t>
            </a:r>
            <a:r>
              <a:rPr lang="de-CH" sz="2400" b="1" dirty="0" smtClean="0"/>
              <a:t/>
            </a:r>
            <a:br>
              <a:rPr lang="de-CH" sz="2400" b="1" dirty="0" smtClean="0"/>
            </a:br>
            <a:r>
              <a:rPr lang="de-CH" sz="2400" b="1" dirty="0" err="1" smtClean="0"/>
              <a:t>architecture</a:t>
            </a:r>
            <a:endParaRPr lang="en-GB" sz="2400" b="1" dirty="0"/>
          </a:p>
        </p:txBody>
      </p:sp>
      <p:cxnSp>
        <p:nvCxnSpPr>
          <p:cNvPr id="10" name="Straight Connector 9"/>
          <p:cNvCxnSpPr/>
          <p:nvPr/>
        </p:nvCxnSpPr>
        <p:spPr>
          <a:xfrm>
            <a:off x="3001841" y="3672767"/>
            <a:ext cx="1754001" cy="366025"/>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2987676" y="4035042"/>
            <a:ext cx="1789432" cy="46696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168839" y="4262082"/>
            <a:ext cx="1833002" cy="461665"/>
          </a:xfrm>
          <a:prstGeom prst="rect">
            <a:avLst/>
          </a:prstGeom>
        </p:spPr>
        <p:txBody>
          <a:bodyPr wrap="none">
            <a:spAutoFit/>
          </a:bodyPr>
          <a:lstStyle/>
          <a:p>
            <a:pPr algn="ctr"/>
            <a:r>
              <a:rPr lang="de-CH" sz="2400" b="1" smtClean="0"/>
              <a:t>environment</a:t>
            </a:r>
            <a:endParaRPr lang="en-GB" sz="2400" b="1" dirty="0"/>
          </a:p>
        </p:txBody>
      </p:sp>
      <p:sp>
        <p:nvSpPr>
          <p:cNvPr id="13" name="Rectangle 12"/>
          <p:cNvSpPr/>
          <p:nvPr/>
        </p:nvSpPr>
        <p:spPr>
          <a:xfrm>
            <a:off x="91242" y="2368088"/>
            <a:ext cx="2155206" cy="461665"/>
          </a:xfrm>
          <a:prstGeom prst="rect">
            <a:avLst/>
          </a:prstGeom>
        </p:spPr>
        <p:txBody>
          <a:bodyPr wrap="none">
            <a:spAutoFit/>
          </a:bodyPr>
          <a:lstStyle/>
          <a:p>
            <a:pPr algn="ctr"/>
            <a:r>
              <a:rPr lang="de-CH" sz="2400" dirty="0" err="1" smtClean="0"/>
              <a:t>representations</a:t>
            </a:r>
            <a:endParaRPr lang="en-GB" sz="2400" dirty="0"/>
          </a:p>
        </p:txBody>
      </p:sp>
      <p:sp>
        <p:nvSpPr>
          <p:cNvPr id="14" name="Rectangle 13"/>
          <p:cNvSpPr/>
          <p:nvPr/>
        </p:nvSpPr>
        <p:spPr>
          <a:xfrm>
            <a:off x="2508693" y="2363958"/>
            <a:ext cx="1903791" cy="461665"/>
          </a:xfrm>
          <a:prstGeom prst="rect">
            <a:avLst/>
          </a:prstGeom>
        </p:spPr>
        <p:txBody>
          <a:bodyPr wrap="none">
            <a:spAutoFit/>
          </a:bodyPr>
          <a:lstStyle/>
          <a:p>
            <a:pPr algn="ctr"/>
            <a:r>
              <a:rPr lang="de-CH" sz="2400" dirty="0" err="1" smtClean="0"/>
              <a:t>computations</a:t>
            </a:r>
            <a:endParaRPr lang="en-GB" sz="2400" dirty="0"/>
          </a:p>
        </p:txBody>
      </p:sp>
      <p:cxnSp>
        <p:nvCxnSpPr>
          <p:cNvPr id="16" name="Straight Connector 15"/>
          <p:cNvCxnSpPr>
            <a:stCxn id="8" idx="0"/>
            <a:endCxn id="13" idx="2"/>
          </p:cNvCxnSpPr>
          <p:nvPr/>
        </p:nvCxnSpPr>
        <p:spPr>
          <a:xfrm flipH="1" flipV="1">
            <a:off x="1168845" y="2829753"/>
            <a:ext cx="990900" cy="56984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4" idx="2"/>
            <a:endCxn id="8" idx="0"/>
          </p:cNvCxnSpPr>
          <p:nvPr/>
        </p:nvCxnSpPr>
        <p:spPr>
          <a:xfrm flipH="1">
            <a:off x="2159745" y="2825623"/>
            <a:ext cx="1300844" cy="57397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939414" y="5364486"/>
            <a:ext cx="2279214" cy="830997"/>
          </a:xfrm>
          <a:prstGeom prst="rect">
            <a:avLst/>
          </a:prstGeom>
          <a:noFill/>
        </p:spPr>
        <p:txBody>
          <a:bodyPr wrap="none" rtlCol="0">
            <a:spAutoFit/>
          </a:bodyPr>
          <a:lstStyle/>
          <a:p>
            <a:r>
              <a:rPr lang="en-US" sz="2400" smtClean="0"/>
              <a:t>multi-alternative</a:t>
            </a:r>
            <a:br>
              <a:rPr lang="en-US" sz="2400" smtClean="0"/>
            </a:br>
            <a:r>
              <a:rPr lang="en-US" sz="2400" smtClean="0"/>
              <a:t>risky </a:t>
            </a:r>
            <a:r>
              <a:rPr lang="en-US" sz="2400" dirty="0" smtClean="0"/>
              <a:t>choice</a:t>
            </a:r>
            <a:endParaRPr lang="en-US" sz="2400" dirty="0"/>
          </a:p>
        </p:txBody>
      </p:sp>
      <p:cxnSp>
        <p:nvCxnSpPr>
          <p:cNvPr id="22" name="Straight Connector 21"/>
          <p:cNvCxnSpPr>
            <a:stCxn id="12" idx="2"/>
            <a:endCxn id="20" idx="0"/>
          </p:cNvCxnSpPr>
          <p:nvPr/>
        </p:nvCxnSpPr>
        <p:spPr>
          <a:xfrm flipH="1">
            <a:off x="2079021" y="4723747"/>
            <a:ext cx="6319" cy="640739"/>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type="lt">
                                    <p:tmAbs val="0"/>
                                  </p:iterate>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1"/>
      <p:bldP spid="14" grpId="0"/>
      <p:bldP spid="20"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23102" y="1421218"/>
            <a:ext cx="7915921" cy="3570208"/>
          </a:xfrm>
          <a:prstGeom prst="rect">
            <a:avLst/>
          </a:prstGeom>
          <a:noFill/>
          <a:ln w="50800">
            <a:solidFill>
              <a:schemeClr val="tx1"/>
            </a:solidFill>
          </a:ln>
        </p:spPr>
        <p:txBody>
          <a:bodyPr wrap="square" rtlCol="0">
            <a:spAutoFit/>
          </a:bodyPr>
          <a:lstStyle/>
          <a:p>
            <a:r>
              <a:rPr lang="en-US" sz="3200" dirty="0" smtClean="0"/>
              <a:t>Agent</a:t>
            </a:r>
          </a:p>
          <a:p>
            <a:endParaRPr lang="en-US" sz="3200" dirty="0"/>
          </a:p>
          <a:p>
            <a:endParaRPr lang="en-US" sz="3200" dirty="0"/>
          </a:p>
          <a:p>
            <a:pPr algn="ctr"/>
            <a:endParaRPr lang="en-US" sz="2800" dirty="0"/>
          </a:p>
          <a:p>
            <a:pPr algn="ctr"/>
            <a:endParaRPr lang="en-US" sz="2800" dirty="0"/>
          </a:p>
          <a:p>
            <a:pPr algn="ctr"/>
            <a:endParaRPr lang="en-US" sz="2800" dirty="0"/>
          </a:p>
          <a:p>
            <a:pPr algn="ctr"/>
            <a:endParaRPr lang="en-US" sz="2800" dirty="0"/>
          </a:p>
          <a:p>
            <a:endParaRPr lang="en-US" dirty="0"/>
          </a:p>
        </p:txBody>
      </p:sp>
      <p:sp>
        <p:nvSpPr>
          <p:cNvPr id="5" name="TextBox 4"/>
          <p:cNvSpPr txBox="1"/>
          <p:nvPr/>
        </p:nvSpPr>
        <p:spPr>
          <a:xfrm>
            <a:off x="1423100" y="5876777"/>
            <a:ext cx="7915923" cy="584775"/>
          </a:xfrm>
          <a:prstGeom prst="rect">
            <a:avLst/>
          </a:prstGeom>
          <a:noFill/>
          <a:ln w="50800">
            <a:solidFill>
              <a:schemeClr val="tx1"/>
            </a:solidFill>
          </a:ln>
        </p:spPr>
        <p:txBody>
          <a:bodyPr wrap="square" rtlCol="0">
            <a:spAutoFit/>
          </a:bodyPr>
          <a:lstStyle/>
          <a:p>
            <a:pPr algn="ctr"/>
            <a:r>
              <a:rPr lang="en-US" sz="3200" dirty="0" smtClean="0"/>
              <a:t>Environment</a:t>
            </a:r>
            <a:endParaRPr lang="en-US" sz="2800" dirty="0"/>
          </a:p>
        </p:txBody>
      </p:sp>
      <p:sp>
        <p:nvSpPr>
          <p:cNvPr id="6" name="TextBox 5"/>
          <p:cNvSpPr txBox="1"/>
          <p:nvPr/>
        </p:nvSpPr>
        <p:spPr>
          <a:xfrm>
            <a:off x="3931943" y="3623884"/>
            <a:ext cx="2395728" cy="1200329"/>
          </a:xfrm>
          <a:prstGeom prst="rect">
            <a:avLst/>
          </a:prstGeom>
          <a:noFill/>
          <a:ln w="25400">
            <a:solidFill>
              <a:schemeClr val="tx1"/>
            </a:solidFill>
          </a:ln>
        </p:spPr>
        <p:txBody>
          <a:bodyPr wrap="square" rtlCol="0">
            <a:spAutoFit/>
          </a:bodyPr>
          <a:lstStyle/>
          <a:p>
            <a:r>
              <a:rPr lang="en-US" sz="2400" dirty="0" smtClean="0"/>
              <a:t>Decision Systems</a:t>
            </a:r>
          </a:p>
          <a:p>
            <a:r>
              <a:rPr lang="en-US" sz="2400" dirty="0" smtClean="0"/>
              <a:t>    model-free</a:t>
            </a:r>
            <a:br>
              <a:rPr lang="en-US" sz="2400" dirty="0" smtClean="0"/>
            </a:br>
            <a:r>
              <a:rPr lang="en-US" sz="2400" dirty="0" smtClean="0"/>
              <a:t>    model-based</a:t>
            </a:r>
            <a:endParaRPr lang="en-US" sz="2400" dirty="0"/>
          </a:p>
        </p:txBody>
      </p:sp>
      <p:sp>
        <p:nvSpPr>
          <p:cNvPr id="7" name="TextBox 6"/>
          <p:cNvSpPr txBox="1"/>
          <p:nvPr/>
        </p:nvSpPr>
        <p:spPr>
          <a:xfrm>
            <a:off x="3601196" y="2150390"/>
            <a:ext cx="3019929" cy="830997"/>
          </a:xfrm>
          <a:prstGeom prst="rect">
            <a:avLst/>
          </a:prstGeom>
          <a:noFill/>
          <a:ln w="25400">
            <a:solidFill>
              <a:schemeClr val="tx1"/>
            </a:solidFill>
          </a:ln>
        </p:spPr>
        <p:txBody>
          <a:bodyPr wrap="none" rtlCol="0">
            <a:spAutoFit/>
          </a:bodyPr>
          <a:lstStyle/>
          <a:p>
            <a:pPr algn="ctr"/>
            <a:r>
              <a:rPr lang="en-US" sz="2400" dirty="0" smtClean="0"/>
              <a:t>Meta-Decision-Making</a:t>
            </a:r>
            <a:br>
              <a:rPr lang="en-US" sz="2400" dirty="0" smtClean="0"/>
            </a:br>
            <a:r>
              <a:rPr lang="en-US" sz="2400" dirty="0" smtClean="0"/>
              <a:t>System</a:t>
            </a:r>
            <a:endParaRPr lang="en-US" sz="2400" dirty="0"/>
          </a:p>
        </p:txBody>
      </p:sp>
      <mc:AlternateContent xmlns:mc="http://schemas.openxmlformats.org/markup-compatibility/2006" xmlns:a14="http://schemas.microsoft.com/office/drawing/2010/main">
        <mc:Choice Requires="a14">
          <p:sp>
            <p:nvSpPr>
              <p:cNvPr id="8" name="TextBox 7"/>
              <p:cNvSpPr txBox="1"/>
              <p:nvPr/>
            </p:nvSpPr>
            <p:spPr>
              <a:xfrm rot="5400000">
                <a:off x="5645202" y="2785667"/>
                <a:ext cx="2150997" cy="1241365"/>
              </a:xfrm>
              <a:prstGeom prst="rect">
                <a:avLst/>
              </a:prstGeom>
              <a:noFill/>
            </p:spPr>
            <p:txBody>
              <a:bodyPr wrap="square" rtlCol="0">
                <a:spAutoFit/>
              </a:bodyPr>
              <a:lstStyle/>
              <a:p>
                <a:pPr algn="ctr"/>
                <a:r>
                  <a:rPr lang="en-US" sz="2800" dirty="0" smtClean="0"/>
                  <a:t>computation </a:t>
                </a:r>
                <a14:m>
                  <m:oMath xmlns:m="http://schemas.openxmlformats.org/officeDocument/2006/math">
                    <m:r>
                      <a:rPr lang="en-US" sz="2800" i="1" dirty="0" smtClean="0">
                        <a:latin typeface="Cambria Math" charset="0"/>
                      </a:rPr>
                      <m:t>𝑐</m:t>
                    </m:r>
                    <m:r>
                      <a:rPr lang="en-US" sz="2800" i="1" baseline="-25000" dirty="0" err="1">
                        <a:latin typeface="Cambria Math" charset="0"/>
                      </a:rPr>
                      <m:t>𝑡</m:t>
                    </m:r>
                  </m:oMath>
                </a14:m>
                <a:r>
                  <a:rPr lang="en-US" sz="2800" baseline="-25000" dirty="0"/>
                  <a:t>  </a:t>
                </a:r>
                <a:r>
                  <a:rPr lang="en-US" sz="2800" dirty="0"/>
                  <a:t/>
                </a:r>
                <a:br>
                  <a:rPr lang="en-US" sz="2800" dirty="0"/>
                </a:br>
                <a:endParaRPr lang="en-US" sz="2800" baseline="-25000" dirty="0"/>
              </a:p>
            </p:txBody>
          </p:sp>
        </mc:Choice>
        <mc:Fallback xmlns="">
          <p:sp>
            <p:nvSpPr>
              <p:cNvPr id="8" name="TextBox 7"/>
              <p:cNvSpPr txBox="1">
                <a:spLocks noRot="1" noChangeAspect="1" noMove="1" noResize="1" noEditPoints="1" noAdjustHandles="1" noChangeArrowheads="1" noChangeShapeType="1" noTextEdit="1"/>
              </p:cNvSpPr>
              <p:nvPr/>
            </p:nvSpPr>
            <p:spPr>
              <a:xfrm rot="5400000">
                <a:off x="5645202" y="2785667"/>
                <a:ext cx="2150997" cy="1241365"/>
              </a:xfrm>
              <a:prstGeom prst="rect">
                <a:avLst/>
              </a:prstGeom>
              <a:blipFill rotWithShape="0">
                <a:blip r:embed="rId2"/>
                <a:stretch>
                  <a:fillRect t="-2550" r="-4926" b="-7365"/>
                </a:stretch>
              </a:blipFill>
            </p:spPr>
            <p:txBody>
              <a:bodyPr/>
              <a:lstStyle/>
              <a:p>
                <a:r>
                  <a:rPr lang="en-US">
                    <a:noFill/>
                  </a:rPr>
                  <a:t> </a:t>
                </a:r>
              </a:p>
            </p:txBody>
          </p:sp>
        </mc:Fallback>
      </mc:AlternateContent>
      <p:cxnSp>
        <p:nvCxnSpPr>
          <p:cNvPr id="9" name="Elbow Connector 8"/>
          <p:cNvCxnSpPr>
            <a:stCxn id="4" idx="3"/>
            <a:endCxn id="5" idx="3"/>
          </p:cNvCxnSpPr>
          <p:nvPr/>
        </p:nvCxnSpPr>
        <p:spPr>
          <a:xfrm>
            <a:off x="9339023" y="3206322"/>
            <a:ext cx="12700" cy="2962843"/>
          </a:xfrm>
          <a:prstGeom prst="bentConnector3">
            <a:avLst>
              <a:gd name="adj1" fmla="val 1800000"/>
            </a:avLst>
          </a:prstGeom>
          <a:ln w="44450">
            <a:tailEnd type="arrow"/>
          </a:ln>
        </p:spPr>
        <p:style>
          <a:lnRef idx="2">
            <a:schemeClr val="accent1"/>
          </a:lnRef>
          <a:fillRef idx="0">
            <a:schemeClr val="accent1"/>
          </a:fillRef>
          <a:effectRef idx="1">
            <a:schemeClr val="accent1"/>
          </a:effectRef>
          <a:fontRef idx="minor">
            <a:schemeClr val="tx1"/>
          </a:fontRef>
        </p:style>
      </p:cxnSp>
      <p:cxnSp>
        <p:nvCxnSpPr>
          <p:cNvPr id="10" name="Elbow Connector 9"/>
          <p:cNvCxnSpPr>
            <a:stCxn id="6" idx="1"/>
            <a:endCxn id="7" idx="1"/>
          </p:cNvCxnSpPr>
          <p:nvPr/>
        </p:nvCxnSpPr>
        <p:spPr>
          <a:xfrm rot="10800000">
            <a:off x="3601197" y="2565889"/>
            <a:ext cx="330747" cy="1658160"/>
          </a:xfrm>
          <a:prstGeom prst="bentConnector3">
            <a:avLst>
              <a:gd name="adj1" fmla="val 169116"/>
            </a:avLst>
          </a:prstGeom>
          <a:ln w="25400">
            <a:tailEnd type="arrow"/>
          </a:ln>
          <a:scene3d>
            <a:camera prst="orthographicFront">
              <a:rot lat="0" lon="0" rev="0"/>
            </a:camera>
            <a:lightRig rig="threePt" dir="t"/>
          </a:scene3d>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1" name="TextBox 10"/>
              <p:cNvSpPr txBox="1"/>
              <p:nvPr/>
            </p:nvSpPr>
            <p:spPr>
              <a:xfrm rot="16200000">
                <a:off x="1883961" y="2981298"/>
                <a:ext cx="2740952" cy="944874"/>
              </a:xfrm>
              <a:prstGeom prst="rect">
                <a:avLst/>
              </a:prstGeom>
              <a:noFill/>
            </p:spPr>
            <p:txBody>
              <a:bodyPr wrap="square" rtlCol="0">
                <a:spAutoFit/>
              </a:bodyPr>
              <a:lstStyle/>
              <a:p>
                <a:pPr algn="ctr"/>
                <a:r>
                  <a:rPr lang="en-US" sz="2800" dirty="0" smtClean="0"/>
                  <a:t>belief  </a:t>
                </a:r>
                <a14:m>
                  <m:oMath xmlns:m="http://schemas.openxmlformats.org/officeDocument/2006/math">
                    <m:sSub>
                      <m:sSubPr>
                        <m:ctrlPr>
                          <a:rPr lang="en-US" sz="2800" b="0" i="1" dirty="0" smtClean="0">
                            <a:latin typeface="Cambria Math" charset="0"/>
                          </a:rPr>
                        </m:ctrlPr>
                      </m:sSubPr>
                      <m:e>
                        <m:r>
                          <a:rPr lang="en-US" sz="2800" i="1" dirty="0" smtClean="0">
                            <a:latin typeface="Cambria Math" charset="0"/>
                          </a:rPr>
                          <m:t>𝑏</m:t>
                        </m:r>
                      </m:e>
                      <m:sub>
                        <m:r>
                          <a:rPr lang="en-US" sz="2800" b="0" i="1" dirty="0" smtClean="0">
                            <a:latin typeface="Cambria Math" charset="0"/>
                          </a:rPr>
                          <m:t>𝑡</m:t>
                        </m:r>
                        <m:r>
                          <a:rPr lang="en-US" sz="2800" b="0" i="1" dirty="0" smtClean="0">
                            <a:latin typeface="Cambria Math" charset="0"/>
                          </a:rPr>
                          <m:t>+1</m:t>
                        </m:r>
                      </m:sub>
                    </m:sSub>
                  </m:oMath>
                </a14:m>
                <a:endParaRPr lang="en-US" sz="2800" dirty="0" smtClean="0"/>
              </a:p>
              <a:p>
                <a:pPr/>
                <a14:m>
                  <m:oMathPara xmlns:m="http://schemas.openxmlformats.org/officeDocument/2006/math">
                    <m:oMathParaPr>
                      <m:jc m:val="centerGroup"/>
                    </m:oMathParaPr>
                    <m:oMath xmlns:m="http://schemas.openxmlformats.org/officeDocument/2006/math">
                      <m:sSub>
                        <m:sSubPr>
                          <m:ctrlPr>
                            <a:rPr lang="en-US" sz="2800" b="0" i="1" dirty="0" smtClean="0">
                              <a:latin typeface="Cambria Math" charset="0"/>
                            </a:rPr>
                          </m:ctrlPr>
                        </m:sSubPr>
                        <m:e>
                          <m:r>
                            <a:rPr lang="en-US" sz="2800" b="0" i="1" dirty="0" smtClean="0">
                              <a:latin typeface="Cambria Math" charset="0"/>
                            </a:rPr>
                            <m:t>𝑟</m:t>
                          </m:r>
                        </m:e>
                        <m:sub>
                          <m:r>
                            <m:rPr>
                              <m:nor/>
                            </m:rPr>
                            <a:rPr lang="en-US" sz="2800" b="0" i="0" dirty="0" smtClean="0">
                              <a:latin typeface="Cambria Math" charset="0"/>
                            </a:rPr>
                            <m:t>meta</m:t>
                          </m:r>
                        </m:sub>
                      </m:sSub>
                      <m:r>
                        <a:rPr lang="en-US" sz="2800" b="0" i="1" dirty="0" smtClean="0">
                          <a:latin typeface="Cambria Math" charset="0"/>
                        </a:rPr>
                        <m:t>    </m:t>
                      </m:r>
                    </m:oMath>
                  </m:oMathPara>
                </a14:m>
                <a:endParaRPr lang="en-US" sz="2800" baseline="-25000" dirty="0"/>
              </a:p>
            </p:txBody>
          </p:sp>
        </mc:Choice>
        <mc:Fallback xmlns="">
          <p:sp>
            <p:nvSpPr>
              <p:cNvPr id="11" name="TextBox 10"/>
              <p:cNvSpPr txBox="1">
                <a:spLocks noRot="1" noChangeAspect="1" noMove="1" noResize="1" noEditPoints="1" noAdjustHandles="1" noChangeArrowheads="1" noChangeShapeType="1" noTextEdit="1"/>
              </p:cNvSpPr>
              <p:nvPr/>
            </p:nvSpPr>
            <p:spPr>
              <a:xfrm rot="16200000">
                <a:off x="1883961" y="2981298"/>
                <a:ext cx="2740952" cy="944874"/>
              </a:xfrm>
              <a:prstGeom prst="rect">
                <a:avLst/>
              </a:prstGeom>
              <a:blipFill rotWithShape="0">
                <a:blip r:embed="rId3"/>
                <a:stretch>
                  <a:fillRect l="-5806"/>
                </a:stretch>
              </a:blipFill>
            </p:spPr>
            <p:txBody>
              <a:bodyPr/>
              <a:lstStyle/>
              <a:p>
                <a:r>
                  <a:rPr lang="en-US">
                    <a:noFill/>
                  </a:rPr>
                  <a:t> </a:t>
                </a:r>
              </a:p>
            </p:txBody>
          </p:sp>
        </mc:Fallback>
      </mc:AlternateContent>
      <p:cxnSp>
        <p:nvCxnSpPr>
          <p:cNvPr id="12" name="Elbow Connector 11"/>
          <p:cNvCxnSpPr>
            <a:stCxn id="5" idx="1"/>
            <a:endCxn id="4" idx="1"/>
          </p:cNvCxnSpPr>
          <p:nvPr/>
        </p:nvCxnSpPr>
        <p:spPr>
          <a:xfrm rot="10800000" flipH="1">
            <a:off x="1423100" y="3206323"/>
            <a:ext cx="2" cy="2962843"/>
          </a:xfrm>
          <a:prstGeom prst="bentConnector3">
            <a:avLst>
              <a:gd name="adj1" fmla="val -11430000000"/>
            </a:avLst>
          </a:prstGeom>
          <a:ln w="44450">
            <a:tailEnd type="arrow"/>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3" name="TextBox 12"/>
              <p:cNvSpPr txBox="1"/>
              <p:nvPr/>
            </p:nvSpPr>
            <p:spPr>
              <a:xfrm rot="5400000">
                <a:off x="8976813" y="4619650"/>
                <a:ext cx="1725197" cy="584775"/>
              </a:xfrm>
              <a:prstGeom prst="rect">
                <a:avLst/>
              </a:prstGeom>
              <a:noFill/>
            </p:spPr>
            <p:txBody>
              <a:bodyPr wrap="square" rtlCol="0">
                <a:spAutoFit/>
              </a:bodyPr>
              <a:lstStyle/>
              <a:p>
                <a:r>
                  <a:rPr lang="en-US" sz="3200" dirty="0"/>
                  <a:t>action </a:t>
                </a:r>
                <a14:m>
                  <m:oMath xmlns:m="http://schemas.openxmlformats.org/officeDocument/2006/math">
                    <m:r>
                      <a:rPr lang="en-US" sz="3200" i="1" dirty="0" smtClean="0">
                        <a:latin typeface="Cambria Math" charset="0"/>
                      </a:rPr>
                      <m:t>𝑎</m:t>
                    </m:r>
                    <m:r>
                      <a:rPr lang="en-US" sz="3200" i="1" baseline="-25000" dirty="0">
                        <a:latin typeface="Cambria Math" charset="0"/>
                      </a:rPr>
                      <m:t>𝑡</m:t>
                    </m:r>
                  </m:oMath>
                </a14:m>
                <a:endParaRPr lang="en-US" sz="3200" baseline="-25000" dirty="0"/>
              </a:p>
            </p:txBody>
          </p:sp>
        </mc:Choice>
        <mc:Fallback xmlns="">
          <p:sp>
            <p:nvSpPr>
              <p:cNvPr id="13" name="TextBox 12"/>
              <p:cNvSpPr txBox="1">
                <a:spLocks noRot="1" noChangeAspect="1" noMove="1" noResize="1" noEditPoints="1" noAdjustHandles="1" noChangeArrowheads="1" noChangeShapeType="1" noTextEdit="1"/>
              </p:cNvSpPr>
              <p:nvPr/>
            </p:nvSpPr>
            <p:spPr>
              <a:xfrm rot="5400000">
                <a:off x="8976813" y="4619650"/>
                <a:ext cx="1725197" cy="584775"/>
              </a:xfrm>
              <a:prstGeom prst="rect">
                <a:avLst/>
              </a:prstGeom>
              <a:blipFill rotWithShape="0">
                <a:blip r:embed="rId4"/>
                <a:stretch>
                  <a:fillRect l="-34375" t="-8834" r="-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rot="16200000">
                <a:off x="-414410" y="4641877"/>
                <a:ext cx="1823961" cy="584775"/>
              </a:xfrm>
              <a:prstGeom prst="rect">
                <a:avLst/>
              </a:prstGeom>
              <a:noFill/>
            </p:spPr>
            <p:txBody>
              <a:bodyPr wrap="none" rtlCol="0">
                <a:spAutoFit/>
              </a:bodyPr>
              <a:lstStyle/>
              <a:p>
                <a:r>
                  <a:rPr lang="en-US" sz="3200" dirty="0" smtClean="0"/>
                  <a:t>state </a:t>
                </a:r>
                <a14:m>
                  <m:oMath xmlns:m="http://schemas.openxmlformats.org/officeDocument/2006/math">
                    <m:sSub>
                      <m:sSubPr>
                        <m:ctrlPr>
                          <a:rPr lang="en-US" sz="3200" b="0" i="1" dirty="0" smtClean="0">
                            <a:latin typeface="Cambria Math" charset="0"/>
                          </a:rPr>
                        </m:ctrlPr>
                      </m:sSubPr>
                      <m:e>
                        <m:r>
                          <a:rPr lang="en-US" sz="3200" i="1" dirty="0" smtClean="0">
                            <a:latin typeface="Cambria Math" charset="0"/>
                          </a:rPr>
                          <m:t>𝑠</m:t>
                        </m:r>
                      </m:e>
                      <m:sub>
                        <m:r>
                          <a:rPr lang="en-US" sz="3200" b="0" i="1" dirty="0" smtClean="0">
                            <a:latin typeface="Cambria Math" charset="0"/>
                          </a:rPr>
                          <m:t>𝑡</m:t>
                        </m:r>
                        <m:r>
                          <a:rPr lang="en-US" sz="3200" b="0" i="1" dirty="0" smtClean="0">
                            <a:latin typeface="Cambria Math" charset="0"/>
                          </a:rPr>
                          <m:t>+1</m:t>
                        </m:r>
                      </m:sub>
                    </m:sSub>
                  </m:oMath>
                </a14:m>
                <a:endParaRPr lang="en-US" sz="3200" baseline="-25000" dirty="0"/>
              </a:p>
            </p:txBody>
          </p:sp>
        </mc:Choice>
        <mc:Fallback xmlns="">
          <p:sp>
            <p:nvSpPr>
              <p:cNvPr id="14" name="TextBox 13"/>
              <p:cNvSpPr txBox="1">
                <a:spLocks noRot="1" noChangeAspect="1" noMove="1" noResize="1" noEditPoints="1" noAdjustHandles="1" noChangeArrowheads="1" noChangeShapeType="1" noTextEdit="1"/>
              </p:cNvSpPr>
              <p:nvPr/>
            </p:nvSpPr>
            <p:spPr>
              <a:xfrm rot="16200000">
                <a:off x="-414410" y="4641877"/>
                <a:ext cx="1823961" cy="584775"/>
              </a:xfrm>
              <a:prstGeom prst="rect">
                <a:avLst/>
              </a:prstGeom>
              <a:blipFill rotWithShape="0">
                <a:blip r:embed="rId5"/>
                <a:stretch>
                  <a:fillRect l="-12500" r="-34375" b="-86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rot="16200000">
                <a:off x="75509" y="4641878"/>
                <a:ext cx="1769652" cy="584775"/>
              </a:xfrm>
              <a:prstGeom prst="rect">
                <a:avLst/>
              </a:prstGeom>
              <a:noFill/>
            </p:spPr>
            <p:txBody>
              <a:bodyPr wrap="none" rtlCol="0">
                <a:spAutoFit/>
              </a:bodyPr>
              <a:lstStyle/>
              <a:p>
                <a:r>
                  <a:rPr lang="en-US" sz="3200" dirty="0"/>
                  <a:t>reward </a:t>
                </a:r>
                <a14:m>
                  <m:oMath xmlns:m="http://schemas.openxmlformats.org/officeDocument/2006/math">
                    <m:r>
                      <a:rPr lang="en-US" sz="3200" i="1" dirty="0" smtClean="0">
                        <a:latin typeface="Cambria Math" charset="0"/>
                      </a:rPr>
                      <m:t>𝑟</m:t>
                    </m:r>
                    <m:r>
                      <a:rPr lang="en-US" sz="3200" i="1" baseline="-25000" dirty="0" err="1">
                        <a:latin typeface="Cambria Math" charset="0"/>
                      </a:rPr>
                      <m:t>𝑡</m:t>
                    </m:r>
                  </m:oMath>
                </a14:m>
                <a:endParaRPr lang="en-US" sz="3200" baseline="-25000" dirty="0"/>
              </a:p>
            </p:txBody>
          </p:sp>
        </mc:Choice>
        <mc:Fallback xmlns="">
          <p:sp>
            <p:nvSpPr>
              <p:cNvPr id="15" name="TextBox 14"/>
              <p:cNvSpPr txBox="1">
                <a:spLocks noRot="1" noChangeAspect="1" noMove="1" noResize="1" noEditPoints="1" noAdjustHandles="1" noChangeArrowheads="1" noChangeShapeType="1" noTextEdit="1"/>
              </p:cNvSpPr>
              <p:nvPr/>
            </p:nvSpPr>
            <p:spPr>
              <a:xfrm rot="16200000">
                <a:off x="75509" y="4641878"/>
                <a:ext cx="1769652" cy="584775"/>
              </a:xfrm>
              <a:prstGeom prst="rect">
                <a:avLst/>
              </a:prstGeom>
              <a:blipFill rotWithShape="0">
                <a:blip r:embed="rId6"/>
                <a:stretch>
                  <a:fillRect l="-12632" r="-35789" b="-8591"/>
                </a:stretch>
              </a:blipFill>
            </p:spPr>
            <p:txBody>
              <a:bodyPr/>
              <a:lstStyle/>
              <a:p>
                <a:r>
                  <a:rPr lang="en-US">
                    <a:noFill/>
                  </a:rPr>
                  <a:t> </a:t>
                </a:r>
              </a:p>
            </p:txBody>
          </p:sp>
        </mc:Fallback>
      </mc:AlternateContent>
      <p:cxnSp>
        <p:nvCxnSpPr>
          <p:cNvPr id="22" name="Elbow Connector 21"/>
          <p:cNvCxnSpPr>
            <a:stCxn id="7" idx="3"/>
            <a:endCxn id="6" idx="3"/>
          </p:cNvCxnSpPr>
          <p:nvPr/>
        </p:nvCxnSpPr>
        <p:spPr>
          <a:xfrm flipH="1">
            <a:off x="6327671" y="2565889"/>
            <a:ext cx="293454" cy="1658160"/>
          </a:xfrm>
          <a:prstGeom prst="bentConnector3">
            <a:avLst>
              <a:gd name="adj1" fmla="val -77900"/>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7429" y="-13108"/>
            <a:ext cx="10294429" cy="769441"/>
          </a:xfrm>
          <a:prstGeom prst="rect">
            <a:avLst/>
          </a:prstGeom>
          <a:noFill/>
        </p:spPr>
        <p:txBody>
          <a:bodyPr wrap="square" rtlCol="0">
            <a:spAutoFit/>
          </a:bodyPr>
          <a:lstStyle/>
          <a:p>
            <a:pPr algn="ctr"/>
            <a:r>
              <a:rPr lang="en-US" sz="4400" b="1" dirty="0" smtClean="0">
                <a:latin typeface="Avenir Heavy" charset="0"/>
                <a:ea typeface="Avenir Heavy" charset="0"/>
                <a:cs typeface="Avenir Heavy" charset="0"/>
              </a:rPr>
              <a:t>Meta-Decision-Making</a:t>
            </a:r>
            <a:endParaRPr lang="en-US" sz="4400" b="1" dirty="0">
              <a:latin typeface="Avenir Heavy" charset="0"/>
              <a:ea typeface="Avenir Heavy" charset="0"/>
              <a:cs typeface="Avenir Heavy" charset="0"/>
            </a:endParaRPr>
          </a:p>
        </p:txBody>
      </p:sp>
      <mc:AlternateContent xmlns:mc="http://schemas.openxmlformats.org/markup-compatibility/2006" xmlns:a14="http://schemas.microsoft.com/office/drawing/2010/main">
        <mc:Choice Requires="a14">
          <p:sp>
            <p:nvSpPr>
              <p:cNvPr id="2" name="TextBox 1"/>
              <p:cNvSpPr txBox="1"/>
              <p:nvPr/>
            </p:nvSpPr>
            <p:spPr>
              <a:xfrm>
                <a:off x="1337987" y="846942"/>
                <a:ext cx="6187015" cy="523220"/>
              </a:xfrm>
              <a:prstGeom prst="rect">
                <a:avLst/>
              </a:prstGeom>
              <a:noFill/>
            </p:spPr>
            <p:txBody>
              <a:bodyPr wrap="none" rtlCol="0">
                <a:spAutoFit/>
              </a:bodyPr>
              <a:lstStyle/>
              <a:p>
                <a:r>
                  <a:rPr lang="en-US" sz="2800" dirty="0" smtClean="0">
                    <a:solidFill>
                      <a:srgbClr val="C00000"/>
                    </a:solidFill>
                  </a:rPr>
                  <a:t>Markov Decision Process </a:t>
                </a:r>
                <a14:m>
                  <m:oMath xmlns:m="http://schemas.openxmlformats.org/officeDocument/2006/math">
                    <m:r>
                      <a:rPr lang="en-US" sz="2800" i="1" dirty="0" smtClean="0">
                        <a:solidFill>
                          <a:srgbClr val="C00000"/>
                        </a:solidFill>
                        <a:latin typeface="Cambria Math" charset="0"/>
                      </a:rPr>
                      <m:t>𝑀</m:t>
                    </m:r>
                    <m:r>
                      <a:rPr lang="en-US" sz="2800" b="0" i="1" dirty="0" smtClean="0">
                        <a:solidFill>
                          <a:srgbClr val="C00000"/>
                        </a:solidFill>
                        <a:latin typeface="Cambria Math" charset="0"/>
                      </a:rPr>
                      <m:t>=(</m:t>
                    </m:r>
                    <m:r>
                      <a:rPr lang="en-US" sz="2800" b="0" i="1" dirty="0" smtClean="0">
                        <a:solidFill>
                          <a:srgbClr val="C00000"/>
                        </a:solidFill>
                        <a:latin typeface="Cambria Math" charset="0"/>
                      </a:rPr>
                      <m:t>𝑆</m:t>
                    </m:r>
                    <m:r>
                      <a:rPr lang="en-US" sz="2800" b="0" i="1" dirty="0" smtClean="0">
                        <a:solidFill>
                          <a:srgbClr val="C00000"/>
                        </a:solidFill>
                        <a:latin typeface="Cambria Math" charset="0"/>
                      </a:rPr>
                      <m:t>,</m:t>
                    </m:r>
                    <m:r>
                      <a:rPr lang="en-US" sz="2800" b="0" i="1" dirty="0" smtClean="0">
                        <a:solidFill>
                          <a:srgbClr val="C00000"/>
                        </a:solidFill>
                        <a:latin typeface="Cambria Math" charset="0"/>
                      </a:rPr>
                      <m:t>𝐴</m:t>
                    </m:r>
                    <m:r>
                      <a:rPr lang="en-US" sz="2800" b="0" i="1" dirty="0" smtClean="0">
                        <a:solidFill>
                          <a:srgbClr val="C00000"/>
                        </a:solidFill>
                        <a:latin typeface="Cambria Math" charset="0"/>
                      </a:rPr>
                      <m:t>,</m:t>
                    </m:r>
                    <m:r>
                      <a:rPr lang="en-US" sz="2800" b="0" i="1" dirty="0" smtClean="0">
                        <a:solidFill>
                          <a:srgbClr val="C00000"/>
                        </a:solidFill>
                        <a:latin typeface="Cambria Math" charset="0"/>
                      </a:rPr>
                      <m:t>𝑇</m:t>
                    </m:r>
                    <m:r>
                      <a:rPr lang="en-US" sz="2800" b="0" i="1" dirty="0" smtClean="0">
                        <a:solidFill>
                          <a:srgbClr val="C00000"/>
                        </a:solidFill>
                        <a:latin typeface="Cambria Math" charset="0"/>
                      </a:rPr>
                      <m:t>,</m:t>
                    </m:r>
                    <m:r>
                      <a:rPr lang="en-US" sz="2800" b="0" i="1" dirty="0" smtClean="0">
                        <a:solidFill>
                          <a:srgbClr val="C00000"/>
                        </a:solidFill>
                        <a:latin typeface="Cambria Math" charset="0"/>
                      </a:rPr>
                      <m:t>𝑟</m:t>
                    </m:r>
                    <m:r>
                      <a:rPr lang="en-US" sz="2800" b="0" i="1" dirty="0" smtClean="0">
                        <a:solidFill>
                          <a:srgbClr val="C00000"/>
                        </a:solidFill>
                        <a:latin typeface="Cambria Math" charset="0"/>
                      </a:rPr>
                      <m:t>)</m:t>
                    </m:r>
                  </m:oMath>
                </a14:m>
                <a:endParaRPr lang="en-US" sz="2800" dirty="0">
                  <a:solidFill>
                    <a:srgbClr val="C00000"/>
                  </a:solidFill>
                </a:endParaRPr>
              </a:p>
            </p:txBody>
          </p:sp>
        </mc:Choice>
        <mc:Fallback xmlns="">
          <p:sp>
            <p:nvSpPr>
              <p:cNvPr id="2" name="TextBox 1"/>
              <p:cNvSpPr txBox="1">
                <a:spLocks noRot="1" noChangeAspect="1" noMove="1" noResize="1" noEditPoints="1" noAdjustHandles="1" noChangeArrowheads="1" noChangeShapeType="1" noTextEdit="1"/>
              </p:cNvSpPr>
              <p:nvPr/>
            </p:nvSpPr>
            <p:spPr>
              <a:xfrm>
                <a:off x="1337987" y="846942"/>
                <a:ext cx="6187015" cy="523220"/>
              </a:xfrm>
              <a:prstGeom prst="rect">
                <a:avLst/>
              </a:prstGeom>
              <a:blipFill rotWithShape="0">
                <a:blip r:embed="rId7"/>
                <a:stretch>
                  <a:fillRect l="-1970" t="-11628" b="-3255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2644331" y="1560040"/>
                <a:ext cx="4484433"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rgbClr val="C00000"/>
                              </a:solidFill>
                              <a:latin typeface="Cambria Math" charset="0"/>
                            </a:rPr>
                          </m:ctrlPr>
                        </m:sSubPr>
                        <m:e>
                          <m:r>
                            <a:rPr lang="en-US" sz="2800" i="1" dirty="0" smtClean="0">
                              <a:solidFill>
                                <a:srgbClr val="C00000"/>
                              </a:solidFill>
                              <a:latin typeface="Cambria Math" charset="0"/>
                            </a:rPr>
                            <m:t>𝑀</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r>
                        <a:rPr lang="en-US" sz="2800" b="0" i="1" dirty="0" smtClean="0">
                          <a:solidFill>
                            <a:srgbClr val="C00000"/>
                          </a:solidFill>
                          <a:latin typeface="Cambria Math" charset="0"/>
                          <a:ea typeface="Cambria Math" charset="0"/>
                          <a:cs typeface="Cambria Math" charset="0"/>
                        </a:rPr>
                        <m:t>ℬ</m:t>
                      </m:r>
                      <m:r>
                        <a:rPr lang="en-US" sz="2800" b="0" i="1" dirty="0" smtClean="0">
                          <a:solidFill>
                            <a:srgbClr val="C00000"/>
                          </a:solidFill>
                          <a:latin typeface="Cambria Math" charset="0"/>
                        </a:rPr>
                        <m:t>,</m:t>
                      </m:r>
                      <m:r>
                        <a:rPr lang="en-US" sz="2800" b="0" i="1" dirty="0" smtClean="0">
                          <a:solidFill>
                            <a:srgbClr val="C00000"/>
                          </a:solidFill>
                          <a:latin typeface="Cambria Math" charset="0"/>
                          <a:ea typeface="Cambria Math" charset="0"/>
                          <a:cs typeface="Cambria Math" charset="0"/>
                        </a:rPr>
                        <m:t>𝒞</m:t>
                      </m:r>
                      <m:r>
                        <a:rPr lang="en-US" sz="2800" b="0" i="1" dirty="0" smtClean="0">
                          <a:solidFill>
                            <a:srgbClr val="C00000"/>
                          </a:solidFill>
                          <a:latin typeface="Cambria Math" charset="0"/>
                        </a:rPr>
                        <m:t>,</m:t>
                      </m:r>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𝑇</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𝑟</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oMath>
                  </m:oMathPara>
                </a14:m>
                <a:endParaRPr lang="en-US" sz="2800" dirty="0">
                  <a:solidFill>
                    <a:srgbClr val="C00000"/>
                  </a:solidFill>
                </a:endParaRPr>
              </a:p>
            </p:txBody>
          </p:sp>
        </mc:Choice>
        <mc:Fallback xmlns="">
          <p:sp>
            <p:nvSpPr>
              <p:cNvPr id="21" name="TextBox 20"/>
              <p:cNvSpPr txBox="1">
                <a:spLocks noRot="1" noChangeAspect="1" noMove="1" noResize="1" noEditPoints="1" noAdjustHandles="1" noChangeArrowheads="1" noChangeShapeType="1" noTextEdit="1"/>
              </p:cNvSpPr>
              <p:nvPr/>
            </p:nvSpPr>
            <p:spPr>
              <a:xfrm>
                <a:off x="2644331" y="1560040"/>
                <a:ext cx="4484433" cy="523220"/>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p:cNvSpPr txBox="1"/>
              <p:nvPr/>
            </p:nvSpPr>
            <p:spPr>
              <a:xfrm>
                <a:off x="7496537" y="845709"/>
                <a:ext cx="1332351"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b="0" i="1" dirty="0" smtClean="0">
                          <a:solidFill>
                            <a:srgbClr val="C00000"/>
                          </a:solidFill>
                          <a:latin typeface="Cambria Math" charset="0"/>
                        </a:rPr>
                        <m:t>𝑄</m:t>
                      </m:r>
                      <m:r>
                        <a:rPr lang="en-US" sz="2800" i="1" dirty="0">
                          <a:solidFill>
                            <a:srgbClr val="C00000"/>
                          </a:solidFill>
                          <a:latin typeface="Cambria Math" charset="0"/>
                        </a:rPr>
                        <m:t>(</m:t>
                      </m:r>
                      <m:r>
                        <a:rPr lang="en-US" sz="2800" i="1" dirty="0">
                          <a:solidFill>
                            <a:srgbClr val="C00000"/>
                          </a:solidFill>
                          <a:latin typeface="Cambria Math" charset="0"/>
                        </a:rPr>
                        <m:t>𝑠</m:t>
                      </m:r>
                      <m:r>
                        <a:rPr lang="en-US" sz="2800" i="1" dirty="0">
                          <a:solidFill>
                            <a:srgbClr val="C00000"/>
                          </a:solidFill>
                          <a:latin typeface="Cambria Math" charset="0"/>
                        </a:rPr>
                        <m:t>,</m:t>
                      </m:r>
                      <m:r>
                        <a:rPr lang="en-US" sz="2800" i="1" dirty="0">
                          <a:solidFill>
                            <a:srgbClr val="C00000"/>
                          </a:solidFill>
                          <a:latin typeface="Cambria Math" charset="0"/>
                        </a:rPr>
                        <m:t>𝑎</m:t>
                      </m:r>
                      <m:r>
                        <a:rPr lang="en-US" sz="2800" i="1" dirty="0">
                          <a:solidFill>
                            <a:srgbClr val="C00000"/>
                          </a:solidFill>
                          <a:latin typeface="Cambria Math" charset="0"/>
                        </a:rPr>
                        <m:t>)</m:t>
                      </m:r>
                    </m:oMath>
                  </m:oMathPara>
                </a14:m>
                <a:endParaRPr lang="en-US" sz="2800" dirty="0">
                  <a:solidFill>
                    <a:srgbClr val="C00000"/>
                  </a:solidFill>
                </a:endParaRPr>
              </a:p>
            </p:txBody>
          </p:sp>
        </mc:Choice>
        <mc:Fallback xmlns="">
          <p:sp>
            <p:nvSpPr>
              <p:cNvPr id="38" name="TextBox 37"/>
              <p:cNvSpPr txBox="1">
                <a:spLocks noRot="1" noChangeAspect="1" noMove="1" noResize="1" noEditPoints="1" noAdjustHandles="1" noChangeArrowheads="1" noChangeShapeType="1" noTextEdit="1"/>
              </p:cNvSpPr>
              <p:nvPr/>
            </p:nvSpPr>
            <p:spPr>
              <a:xfrm>
                <a:off x="7496537" y="845709"/>
                <a:ext cx="1332351" cy="523220"/>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TextBox 38"/>
              <p:cNvSpPr txBox="1"/>
              <p:nvPr/>
            </p:nvSpPr>
            <p:spPr>
              <a:xfrm>
                <a:off x="7496537" y="1593605"/>
                <a:ext cx="1955086"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𝑄</m:t>
                          </m:r>
                        </m:e>
                        <m:sub>
                          <m:r>
                            <m:rPr>
                              <m:sty m:val="p"/>
                            </m:rPr>
                            <a:rPr lang="en-US" sz="2800" b="0" i="0" dirty="0" smtClean="0">
                              <a:solidFill>
                                <a:srgbClr val="C00000"/>
                              </a:solidFill>
                              <a:latin typeface="Cambria Math" charset="0"/>
                            </a:rPr>
                            <m:t>meta</m:t>
                          </m:r>
                        </m:sub>
                      </m:sSub>
                      <m:d>
                        <m:dPr>
                          <m:ctrlPr>
                            <a:rPr lang="en-US" sz="2800" b="0" i="1" dirty="0">
                              <a:solidFill>
                                <a:srgbClr val="C00000"/>
                              </a:solidFill>
                              <a:latin typeface="Cambria Math" charset="0"/>
                            </a:rPr>
                          </m:ctrlPr>
                        </m:dPr>
                        <m:e>
                          <m:r>
                            <a:rPr lang="en-US" sz="2800" b="0" i="1" dirty="0" smtClean="0">
                              <a:solidFill>
                                <a:srgbClr val="C00000"/>
                              </a:solidFill>
                              <a:latin typeface="Cambria Math" charset="0"/>
                            </a:rPr>
                            <m:t>𝑏</m:t>
                          </m:r>
                          <m:r>
                            <a:rPr lang="en-US" sz="2800" i="1" dirty="0">
                              <a:solidFill>
                                <a:srgbClr val="C00000"/>
                              </a:solidFill>
                              <a:latin typeface="Cambria Math" charset="0"/>
                            </a:rPr>
                            <m:t>,</m:t>
                          </m:r>
                          <m:r>
                            <a:rPr lang="en-US" sz="2800" b="0" i="1" dirty="0" smtClean="0">
                              <a:solidFill>
                                <a:srgbClr val="C00000"/>
                              </a:solidFill>
                              <a:latin typeface="Cambria Math" charset="0"/>
                            </a:rPr>
                            <m:t>𝑐</m:t>
                          </m:r>
                        </m:e>
                      </m:d>
                    </m:oMath>
                  </m:oMathPara>
                </a14:m>
                <a:endParaRPr lang="en-US" sz="2800" dirty="0">
                  <a:solidFill>
                    <a:srgbClr val="C00000"/>
                  </a:solidFill>
                </a:endParaRPr>
              </a:p>
            </p:txBody>
          </p:sp>
        </mc:Choice>
        <mc:Fallback xmlns="">
          <p:sp>
            <p:nvSpPr>
              <p:cNvPr id="39" name="TextBox 38"/>
              <p:cNvSpPr txBox="1">
                <a:spLocks noRot="1" noChangeAspect="1" noMove="1" noResize="1" noEditPoints="1" noAdjustHandles="1" noChangeArrowheads="1" noChangeShapeType="1" noTextEdit="1"/>
              </p:cNvSpPr>
              <p:nvPr/>
            </p:nvSpPr>
            <p:spPr>
              <a:xfrm>
                <a:off x="7496537" y="1593605"/>
                <a:ext cx="1955086" cy="523220"/>
              </a:xfrm>
              <a:prstGeom prst="rect">
                <a:avLst/>
              </a:prstGeom>
              <a:blipFill rotWithShape="0">
                <a:blip r:embed="rId10"/>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241144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11" grpId="0"/>
      <p:bldP spid="13" grpId="0"/>
      <p:bldP spid="14" grpId="0"/>
      <p:bldP spid="15" grpId="0"/>
      <p:bldP spid="2" grpId="0"/>
      <p:bldP spid="21" grpId="0"/>
      <p:bldP spid="38" grpId="0"/>
      <p:bldP spid="3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amblingGameSSLExp2.png"/>
          <p:cNvPicPr>
            <a:picLocks noChangeAspect="1"/>
          </p:cNvPicPr>
          <p:nvPr/>
        </p:nvPicPr>
        <p:blipFill rotWithShape="1">
          <a:blip r:embed="rId2">
            <a:extLst>
              <a:ext uri="{28A0092B-C50C-407E-A947-70E740481C1C}">
                <a14:useLocalDpi xmlns:a14="http://schemas.microsoft.com/office/drawing/2010/main" val="0"/>
              </a:ext>
            </a:extLst>
          </a:blip>
          <a:srcRect t="56787" r="41797" b="15854"/>
          <a:stretch/>
        </p:blipFill>
        <p:spPr>
          <a:xfrm>
            <a:off x="291018" y="1768673"/>
            <a:ext cx="9584502" cy="4432575"/>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590515" y="1050625"/>
                <a:ext cx="9386287" cy="73718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solidFill>
                                <a:srgbClr val="C00000"/>
                              </a:solidFill>
                              <a:latin typeface="Cambria Math" charset="0"/>
                            </a:rPr>
                          </m:ctrlPr>
                        </m:sSubPr>
                        <m:e>
                          <m:r>
                            <a:rPr lang="en-US" sz="2800" b="0" i="1" smtClean="0">
                              <a:solidFill>
                                <a:srgbClr val="C00000"/>
                              </a:solidFill>
                              <a:latin typeface="Cambria Math" charset="0"/>
                            </a:rPr>
                            <m:t>𝑏</m:t>
                          </m:r>
                        </m:e>
                        <m:sub>
                          <m:r>
                            <a:rPr lang="en-US" sz="2800" b="0" i="1" smtClean="0">
                              <a:solidFill>
                                <a:srgbClr val="C00000"/>
                              </a:solidFill>
                              <a:latin typeface="Cambria Math" charset="0"/>
                            </a:rPr>
                            <m:t>𝑡</m:t>
                          </m:r>
                        </m:sub>
                      </m:sSub>
                      <m:r>
                        <a:rPr lang="en-US" sz="2800" b="0" i="1" smtClean="0">
                          <a:solidFill>
                            <a:srgbClr val="C00000"/>
                          </a:solidFill>
                          <a:latin typeface="Cambria Math" charset="0"/>
                        </a:rPr>
                        <m:t>=</m:t>
                      </m:r>
                      <m:d>
                        <m:dPr>
                          <m:ctrlPr>
                            <a:rPr lang="en-US" sz="2800" b="0" i="1" smtClean="0">
                              <a:solidFill>
                                <a:srgbClr val="C00000"/>
                              </a:solidFill>
                              <a:latin typeface="Cambria Math" charset="0"/>
                            </a:rPr>
                          </m:ctrlPr>
                        </m:dPr>
                        <m:e>
                          <m:r>
                            <a:rPr lang="en-US" sz="2800" b="0" i="1" smtClean="0">
                              <a:solidFill>
                                <a:srgbClr val="C00000"/>
                              </a:solidFill>
                              <a:latin typeface="Cambria Math" charset="0"/>
                              <a:ea typeface="Cambria Math" charset="0"/>
                              <a:cs typeface="Cambria Math" charset="0"/>
                            </a:rPr>
                            <m:t>𝒪</m:t>
                          </m:r>
                          <m:r>
                            <a:rPr lang="en-US" sz="2800" b="0" i="1" smtClean="0">
                              <a:solidFill>
                                <a:srgbClr val="C00000"/>
                              </a:solidFill>
                              <a:latin typeface="Cambria Math" charset="0"/>
                              <a:ea typeface="Cambria Math" charset="0"/>
                              <a:cs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1</m:t>
                                      </m:r>
                                    </m:e>
                                  </m:d>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1</m:t>
                                      </m:r>
                                    </m:e>
                                  </m:d>
                                </m:sup>
                              </m:sSubSup>
                            </m:e>
                          </m:d>
                          <m:r>
                            <a:rPr lang="en-US" sz="2800" b="0" i="1" smtClean="0">
                              <a:solidFill>
                                <a:srgbClr val="C00000"/>
                              </a:solidFill>
                              <a:latin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2</m:t>
                                      </m:r>
                                    </m:e>
                                  </m:d>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2</m:t>
                                      </m:r>
                                    </m:e>
                                  </m:d>
                                </m:sup>
                              </m:sSubSup>
                            </m:e>
                          </m:d>
                          <m:r>
                            <a:rPr lang="en-US" sz="2800" b="0" i="1" smtClean="0">
                              <a:solidFill>
                                <a:srgbClr val="C00000"/>
                              </a:solidFill>
                              <a:latin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r>
                                    <a:rPr lang="en-US" sz="2800" b="0" i="1" smtClean="0">
                                      <a:solidFill>
                                        <a:srgbClr val="C00000"/>
                                      </a:solidFill>
                                      <a:latin typeface="Cambria Math" charset="0"/>
                                    </a:rPr>
                                    <m:t>(3)</m:t>
                                  </m:r>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r>
                                    <a:rPr lang="en-US" sz="2800" b="0" i="1" smtClean="0">
                                      <a:solidFill>
                                        <a:srgbClr val="C00000"/>
                                      </a:solidFill>
                                      <a:latin typeface="Cambria Math" charset="0"/>
                                    </a:rPr>
                                    <m:t>(3)</m:t>
                                  </m:r>
                                </m:sup>
                              </m:sSubSup>
                            </m:e>
                          </m:d>
                          <m:r>
                            <a:rPr lang="en-US" sz="2800" b="0" i="1" smtClean="0">
                              <a:solidFill>
                                <a:srgbClr val="C00000"/>
                              </a:solidFill>
                              <a:latin typeface="Cambria Math" charset="0"/>
                              <a:ea typeface="Cambria Math" charset="0"/>
                              <a:cs typeface="Cambria Math" charset="0"/>
                            </a:rPr>
                            <m:t> </m:t>
                          </m:r>
                        </m:e>
                      </m:d>
                      <m:r>
                        <a:rPr lang="en-US" sz="2800" b="0" i="1" smtClean="0">
                          <a:solidFill>
                            <a:srgbClr val="C00000"/>
                          </a:solidFill>
                          <a:latin typeface="Cambria Math" charset="0"/>
                        </a:rPr>
                        <m:t> </m:t>
                      </m:r>
                    </m:oMath>
                  </m:oMathPara>
                </a14:m>
                <a:endParaRPr lang="en-US" sz="2800" dirty="0">
                  <a:solidFill>
                    <a:srgbClr val="C00000"/>
                  </a:solidFill>
                </a:endParaRPr>
              </a:p>
            </p:txBody>
          </p:sp>
        </mc:Choice>
        <mc:Fallback xmlns="">
          <p:sp>
            <p:nvSpPr>
              <p:cNvPr id="6" name="TextBox 5"/>
              <p:cNvSpPr txBox="1">
                <a:spLocks noRot="1" noChangeAspect="1" noMove="1" noResize="1" noEditPoints="1" noAdjustHandles="1" noChangeArrowheads="1" noChangeShapeType="1" noTextEdit="1"/>
              </p:cNvSpPr>
              <p:nvPr/>
            </p:nvSpPr>
            <p:spPr>
              <a:xfrm>
                <a:off x="590515" y="1050625"/>
                <a:ext cx="9386287" cy="737189"/>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3108960" y="3655996"/>
                <a:ext cx="889154"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,1</m:t>
                          </m:r>
                        </m:sub>
                      </m:sSub>
                    </m:oMath>
                  </m:oMathPara>
                </a14:m>
                <a:endParaRPr lang="en-US" sz="3200" dirty="0">
                  <a:solidFill>
                    <a:schemeClr val="bg1"/>
                  </a:solidFill>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3108960" y="3655996"/>
                <a:ext cx="889154" cy="606384"/>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3140800" y="4961320"/>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,1</m:t>
                          </m:r>
                        </m:sub>
                      </m:sSub>
                    </m:oMath>
                  </m:oMathPara>
                </a14:m>
                <a:endParaRPr lang="en-US" sz="3200" dirty="0">
                  <a:solidFill>
                    <a:schemeClr val="bg1"/>
                  </a:solidFill>
                </a:endParaRPr>
              </a:p>
            </p:txBody>
          </p:sp>
        </mc:Choice>
        <mc:Fallback xmlns="">
          <p:sp>
            <p:nvSpPr>
              <p:cNvPr id="8" name="TextBox 7"/>
              <p:cNvSpPr txBox="1">
                <a:spLocks noRot="1" noChangeAspect="1" noMove="1" noResize="1" noEditPoints="1" noAdjustHandles="1" noChangeArrowheads="1" noChangeShapeType="1" noTextEdit="1"/>
              </p:cNvSpPr>
              <p:nvPr/>
            </p:nvSpPr>
            <p:spPr>
              <a:xfrm>
                <a:off x="3140800" y="4961320"/>
                <a:ext cx="919482" cy="606384"/>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a:xfrm>
                <a:off x="5588678" y="4930836"/>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,2</m:t>
                          </m:r>
                        </m:sub>
                      </m:sSub>
                    </m:oMath>
                  </m:oMathPara>
                </a14:m>
                <a:endParaRPr lang="en-US" sz="3200" dirty="0">
                  <a:solidFill>
                    <a:schemeClr val="bg1"/>
                  </a:solidFill>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5588678" y="4930836"/>
                <a:ext cx="919482" cy="606384"/>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8143916" y="4961320"/>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,3</m:t>
                          </m:r>
                        </m:sub>
                      </m:sSub>
                    </m:oMath>
                  </m:oMathPara>
                </a14:m>
                <a:endParaRPr lang="en-US" sz="3200" dirty="0">
                  <a:solidFill>
                    <a:schemeClr val="bg1"/>
                  </a:solidFill>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8143916" y="4961320"/>
                <a:ext cx="919482" cy="606384"/>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5631350" y="3638484"/>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,2</m:t>
                          </m:r>
                        </m:sub>
                      </m:sSub>
                    </m:oMath>
                  </m:oMathPara>
                </a14:m>
                <a:endParaRPr lang="en-US" sz="3200" dirty="0">
                  <a:solidFill>
                    <a:schemeClr val="bg1"/>
                  </a:solidFill>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5631350" y="3638484"/>
                <a:ext cx="919482" cy="606384"/>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8186588" y="3668968"/>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,3</m:t>
                          </m:r>
                        </m:sub>
                      </m:sSub>
                    </m:oMath>
                  </m:oMathPara>
                </a14:m>
                <a:endParaRPr lang="en-US" sz="3200" dirty="0">
                  <a:solidFill>
                    <a:schemeClr val="bg1"/>
                  </a:solidFill>
                </a:endParaRPr>
              </a:p>
            </p:txBody>
          </p:sp>
        </mc:Choice>
        <mc:Fallback xmlns="">
          <p:sp>
            <p:nvSpPr>
              <p:cNvPr id="12" name="TextBox 11"/>
              <p:cNvSpPr txBox="1">
                <a:spLocks noRot="1" noChangeAspect="1" noMove="1" noResize="1" noEditPoints="1" noAdjustHandles="1" noChangeArrowheads="1" noChangeShapeType="1" noTextEdit="1"/>
              </p:cNvSpPr>
              <p:nvPr/>
            </p:nvSpPr>
            <p:spPr>
              <a:xfrm>
                <a:off x="8186588" y="3668968"/>
                <a:ext cx="919482" cy="606384"/>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2558649" y="117245"/>
                <a:ext cx="6979539" cy="738664"/>
              </a:xfrm>
              <a:prstGeom prst="rect">
                <a:avLst/>
              </a:prstGeom>
              <a:noFill/>
            </p:spPr>
            <p:txBody>
              <a:bodyPr wrap="none" rtlCol="0">
                <a:spAutoFit/>
              </a:bodyPr>
              <a:lstStyle/>
              <a:p>
                <a:r>
                  <a:rPr lang="en-US" sz="4200" smtClean="0">
                    <a:solidFill>
                      <a:srgbClr val="C00000"/>
                    </a:solidFill>
                  </a:rPr>
                  <a:t>Representations: Belief </a:t>
                </a:r>
                <a:r>
                  <a:rPr lang="en-US" sz="4200" dirty="0" smtClean="0">
                    <a:solidFill>
                      <a:srgbClr val="C00000"/>
                    </a:solidFill>
                  </a:rPr>
                  <a:t>State </a:t>
                </a:r>
                <a14:m>
                  <m:oMath xmlns:m="http://schemas.openxmlformats.org/officeDocument/2006/math">
                    <m:r>
                      <a:rPr lang="en-US" sz="4200" i="1" smtClean="0">
                        <a:solidFill>
                          <a:srgbClr val="C00000"/>
                        </a:solidFill>
                        <a:latin typeface="Cambria Math" charset="0"/>
                        <a:ea typeface="Cambria Math" charset="0"/>
                        <a:cs typeface="Cambria Math" charset="0"/>
                      </a:rPr>
                      <m:t>ℬ</m:t>
                    </m:r>
                  </m:oMath>
                </a14:m>
                <a:endParaRPr lang="en-US" sz="4200" dirty="0">
                  <a:solidFill>
                    <a:srgbClr val="C00000"/>
                  </a:solidFill>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2558649" y="117245"/>
                <a:ext cx="6979539" cy="738664"/>
              </a:xfrm>
              <a:prstGeom prst="rect">
                <a:avLst/>
              </a:prstGeom>
              <a:blipFill rotWithShape="0">
                <a:blip r:embed="rId10"/>
                <a:stretch>
                  <a:fillRect l="-3406" t="-15702" b="-380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5863752" y="2710725"/>
                <a:ext cx="550151" cy="584775"/>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solidFill>
                            <a:schemeClr val="bg1"/>
                          </a:solidFill>
                          <a:latin typeface="Cambria Math" charset="0"/>
                        </a:rPr>
                        <m:t>⊥</m:t>
                      </m:r>
                    </m:oMath>
                  </m:oMathPara>
                </a14:m>
                <a:endParaRPr lang="en-US" sz="3200" dirty="0">
                  <a:solidFill>
                    <a:schemeClr val="bg1"/>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5863752" y="2710725"/>
                <a:ext cx="550151" cy="584775"/>
              </a:xfrm>
              <a:prstGeom prst="rect">
                <a:avLst/>
              </a:prstGeom>
              <a:blipFill rotWithShape="0">
                <a:blip r:embed="rId11"/>
                <a:stretch>
                  <a:fillRect/>
                </a:stretch>
              </a:blipFill>
            </p:spPr>
            <p:txBody>
              <a:bodyPr/>
              <a:lstStyle/>
              <a:p>
                <a:r>
                  <a:rPr lang="en-US">
                    <a:noFill/>
                  </a:rPr>
                  <a:t> </a:t>
                </a:r>
              </a:p>
            </p:txBody>
          </p:sp>
        </mc:Fallback>
      </mc:AlternateContent>
      <p:sp>
        <p:nvSpPr>
          <p:cNvPr id="3" name="TextBox 2"/>
          <p:cNvSpPr txBox="1"/>
          <p:nvPr/>
        </p:nvSpPr>
        <p:spPr>
          <a:xfrm>
            <a:off x="3108960" y="6223187"/>
            <a:ext cx="739305" cy="461665"/>
          </a:xfrm>
          <a:prstGeom prst="rect">
            <a:avLst/>
          </a:prstGeom>
          <a:noFill/>
        </p:spPr>
        <p:txBody>
          <a:bodyPr wrap="none" rtlCol="0">
            <a:spAutoFit/>
          </a:bodyPr>
          <a:lstStyle/>
          <a:p>
            <a:r>
              <a:rPr lang="en-US" sz="2400" dirty="0" smtClean="0"/>
              <a:t>EV</a:t>
            </a:r>
            <a:r>
              <a:rPr lang="en-US" sz="2400" baseline="30000" dirty="0" smtClean="0"/>
              <a:t>(1)</a:t>
            </a:r>
            <a:endParaRPr lang="en-US" sz="2400" baseline="30000" dirty="0"/>
          </a:p>
        </p:txBody>
      </p:sp>
      <p:sp>
        <p:nvSpPr>
          <p:cNvPr id="16" name="TextBox 15"/>
          <p:cNvSpPr txBox="1"/>
          <p:nvPr/>
        </p:nvSpPr>
        <p:spPr>
          <a:xfrm>
            <a:off x="8366765" y="6223187"/>
            <a:ext cx="739305" cy="461665"/>
          </a:xfrm>
          <a:prstGeom prst="rect">
            <a:avLst/>
          </a:prstGeom>
          <a:noFill/>
        </p:spPr>
        <p:txBody>
          <a:bodyPr wrap="none" rtlCol="0">
            <a:spAutoFit/>
          </a:bodyPr>
          <a:lstStyle/>
          <a:p>
            <a:r>
              <a:rPr lang="en-US" sz="2400" dirty="0" smtClean="0"/>
              <a:t>EV</a:t>
            </a:r>
            <a:r>
              <a:rPr lang="en-US" sz="2400" baseline="30000" dirty="0" smtClean="0"/>
              <a:t>(3)</a:t>
            </a:r>
            <a:endParaRPr lang="en-US" sz="2400" baseline="30000" dirty="0"/>
          </a:p>
        </p:txBody>
      </p:sp>
      <p:sp>
        <p:nvSpPr>
          <p:cNvPr id="17" name="TextBox 16"/>
          <p:cNvSpPr txBox="1"/>
          <p:nvPr/>
        </p:nvSpPr>
        <p:spPr>
          <a:xfrm>
            <a:off x="5769176" y="6220566"/>
            <a:ext cx="739305" cy="461665"/>
          </a:xfrm>
          <a:prstGeom prst="rect">
            <a:avLst/>
          </a:prstGeom>
          <a:noFill/>
        </p:spPr>
        <p:txBody>
          <a:bodyPr wrap="none" rtlCol="0">
            <a:spAutoFit/>
          </a:bodyPr>
          <a:lstStyle/>
          <a:p>
            <a:r>
              <a:rPr lang="en-US" sz="2400" dirty="0" smtClean="0"/>
              <a:t>EV</a:t>
            </a:r>
            <a:r>
              <a:rPr lang="en-US" sz="2400" baseline="30000" dirty="0" smtClean="0"/>
              <a:t>(2)</a:t>
            </a:r>
            <a:endParaRPr lang="en-US" sz="2400" baseline="30000" dirty="0"/>
          </a:p>
        </p:txBody>
      </p:sp>
      <mc:AlternateContent xmlns:mc="http://schemas.openxmlformats.org/markup-compatibility/2006" xmlns:a14="http://schemas.microsoft.com/office/drawing/2010/main">
        <mc:Choice Requires="a14">
          <p:sp>
            <p:nvSpPr>
              <p:cNvPr id="13" name="TextBox 12"/>
              <p:cNvSpPr txBox="1"/>
              <p:nvPr/>
            </p:nvSpPr>
            <p:spPr>
              <a:xfrm>
                <a:off x="4060282" y="6107320"/>
                <a:ext cx="4234108" cy="830997"/>
              </a:xfrm>
              <a:prstGeom prst="rect">
                <a:avLst/>
              </a:prstGeom>
              <a:solidFill>
                <a:schemeClr val="bg1">
                  <a:lumMod val="50000"/>
                </a:schemeClr>
              </a:solidFill>
            </p:spPr>
            <p:txBody>
              <a:bodyPr wrap="none" rtlCol="0">
                <a:spAutoFit/>
              </a:bodyPr>
              <a:lstStyle/>
              <a:p>
                <a:r>
                  <a:rPr lang="en-US" sz="4800" dirty="0" smtClean="0">
                    <a:solidFill>
                      <a:schemeClr val="bg1"/>
                    </a:solidFill>
                  </a:rPr>
                  <a:t>Computations </a:t>
                </a:r>
                <a14:m>
                  <m:oMath xmlns:m="http://schemas.openxmlformats.org/officeDocument/2006/math">
                    <m:r>
                      <a:rPr lang="en-US" sz="4800" i="1" smtClean="0">
                        <a:solidFill>
                          <a:schemeClr val="bg1"/>
                        </a:solidFill>
                        <a:latin typeface="Cambria Math" charset="0"/>
                        <a:ea typeface="Cambria Math" charset="0"/>
                        <a:cs typeface="Cambria Math" charset="0"/>
                      </a:rPr>
                      <m:t>𝒞</m:t>
                    </m:r>
                  </m:oMath>
                </a14:m>
                <a:endParaRPr lang="en-US" sz="4800" dirty="0">
                  <a:solidFill>
                    <a:schemeClr val="bg1"/>
                  </a:solidFill>
                </a:endParaRPr>
              </a:p>
            </p:txBody>
          </p:sp>
        </mc:Choice>
        <mc:Fallback xmlns="">
          <p:sp>
            <p:nvSpPr>
              <p:cNvPr id="13" name="TextBox 12"/>
              <p:cNvSpPr txBox="1">
                <a:spLocks noRot="1" noChangeAspect="1" noMove="1" noResize="1" noEditPoints="1" noAdjustHandles="1" noChangeArrowheads="1" noChangeShapeType="1" noTextEdit="1"/>
              </p:cNvSpPr>
              <p:nvPr/>
            </p:nvSpPr>
            <p:spPr>
              <a:xfrm>
                <a:off x="4060282" y="6107320"/>
                <a:ext cx="4234108" cy="830997"/>
              </a:xfrm>
              <a:prstGeom prst="rect">
                <a:avLst/>
              </a:prstGeom>
              <a:blipFill rotWithShape="0">
                <a:blip r:embed="rId12"/>
                <a:stretch>
                  <a:fillRect l="-6475" t="-16176" b="-38971"/>
                </a:stretch>
              </a:blipFill>
            </p:spPr>
            <p:txBody>
              <a:bodyPr/>
              <a:lstStyle/>
              <a:p>
                <a:r>
                  <a:rPr lang="en-US">
                    <a:noFill/>
                  </a:rPr>
                  <a:t> </a:t>
                </a:r>
              </a:p>
            </p:txBody>
          </p:sp>
        </mc:Fallback>
      </mc:AlternateContent>
    </p:spTree>
    <p:extLst>
      <p:ext uri="{BB962C8B-B14F-4D97-AF65-F5344CB8AC3E}">
        <p14:creationId xmlns:p14="http://schemas.microsoft.com/office/powerpoint/2010/main" val="1339526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9" grpId="0" animBg="1"/>
      <p:bldP spid="10" grpId="0" animBg="1"/>
      <p:bldP spid="11" grpId="0" animBg="1"/>
      <p:bldP spid="12" grpId="0" animBg="1"/>
      <p:bldP spid="14" grpId="0"/>
      <p:bldP spid="15" grpId="0" animBg="1"/>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18" y="1497"/>
            <a:ext cx="9037983" cy="1325563"/>
          </a:xfrm>
        </p:spPr>
        <p:txBody>
          <a:bodyPr/>
          <a:lstStyle/>
          <a:p>
            <a:pPr algn="ctr"/>
            <a:r>
              <a:rPr lang="en-US" b="1" dirty="0" smtClean="0">
                <a:latin typeface="Avenir Heavy" charset="0"/>
                <a:ea typeface="Avenir Heavy" charset="0"/>
                <a:cs typeface="Avenir Heavy" charset="0"/>
              </a:rPr>
              <a:t>Rational Decision-Making</a:t>
            </a:r>
            <a:endParaRPr lang="en-US" b="1" dirty="0">
              <a:latin typeface="Avenir Heavy" charset="0"/>
              <a:ea typeface="Avenir Heavy" charset="0"/>
              <a:cs typeface="Avenir Heavy" charset="0"/>
            </a:endParaRPr>
          </a:p>
        </p:txBody>
      </p:sp>
      <mc:AlternateContent xmlns:mc="http://schemas.openxmlformats.org/markup-compatibility/2006" xmlns:a14="http://schemas.microsoft.com/office/drawing/2010/main">
        <mc:Choice Requires="a14">
          <p:sp>
            <p:nvSpPr>
              <p:cNvPr id="8" name="TextBox 7"/>
              <p:cNvSpPr txBox="1"/>
              <p:nvPr/>
            </p:nvSpPr>
            <p:spPr>
              <a:xfrm>
                <a:off x="3125755" y="1521851"/>
                <a:ext cx="2826287"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𝑢</m:t>
                      </m:r>
                      <m:d>
                        <m:dPr>
                          <m:ctrlPr>
                            <a:rPr lang="en-US" sz="2400" b="0" i="1" smtClean="0">
                              <a:latin typeface="Cambria Math" charset="0"/>
                            </a:rPr>
                          </m:ctrlPr>
                        </m:dPr>
                        <m:e>
                          <m:r>
                            <a:rPr lang="en-US" sz="2400" b="0" i="1" smtClean="0">
                              <a:latin typeface="Cambria Math" charset="0"/>
                            </a:rPr>
                            <m:t>49</m:t>
                          </m:r>
                        </m:e>
                      </m:d>
                      <m:r>
                        <a:rPr lang="en-US" sz="2400" b="0" i="1" smtClean="0">
                          <a:latin typeface="Cambria Math" charset="0"/>
                        </a:rPr>
                        <m:t>&gt;0.5⋅</m:t>
                      </m:r>
                      <m:r>
                        <a:rPr lang="en-US" sz="2400" b="0" i="1" smtClean="0">
                          <a:latin typeface="Cambria Math" charset="0"/>
                        </a:rPr>
                        <m:t>𝑢</m:t>
                      </m:r>
                      <m:r>
                        <a:rPr lang="en-US" sz="2400" b="0" i="1" smtClean="0">
                          <a:latin typeface="Cambria Math" charset="0"/>
                        </a:rPr>
                        <m:t>(100)</m:t>
                      </m:r>
                    </m:oMath>
                  </m:oMathPara>
                </a14:m>
                <a:endParaRPr lang="en-US" sz="2400" dirty="0"/>
              </a:p>
            </p:txBody>
          </p:sp>
        </mc:Choice>
        <mc:Fallback xmlns="">
          <p:sp>
            <p:nvSpPr>
              <p:cNvPr id="8" name="TextBox 7"/>
              <p:cNvSpPr txBox="1">
                <a:spLocks noRot="1" noChangeAspect="1" noMove="1" noResize="1" noEditPoints="1" noAdjustHandles="1" noChangeArrowheads="1" noChangeShapeType="1" noTextEdit="1"/>
              </p:cNvSpPr>
              <p:nvPr/>
            </p:nvSpPr>
            <p:spPr>
              <a:xfrm>
                <a:off x="3125755" y="1521851"/>
                <a:ext cx="2826287" cy="369332"/>
              </a:xfrm>
              <a:prstGeom prst="rect">
                <a:avLst/>
              </a:prstGeom>
              <a:blipFill rotWithShape="0">
                <a:blip r:embed="rId2"/>
                <a:stretch>
                  <a:fillRect l="-1080" r="-3672" b="-3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7671433" y="2826878"/>
                <a:ext cx="2354619" cy="1292662"/>
              </a:xfrm>
              <a:prstGeom prst="rect">
                <a:avLst/>
              </a:prstGeom>
              <a:noFill/>
            </p:spPr>
            <p:txBody>
              <a:bodyPr wrap="none" lIns="0" tIns="0" rIns="0" bIns="0" rtlCol="0">
                <a:spAutoFit/>
              </a:bodyPr>
              <a:lstStyle/>
              <a:p>
                <a:pPr/>
                <a:r>
                  <a:rPr lang="en-US" sz="2800" i="1" dirty="0">
                    <a:latin typeface="Cambria Math" charset="0"/>
                  </a:rPr>
                  <a:t/>
                </a:r>
                <a:br>
                  <a:rPr lang="en-US" sz="2800" i="1" dirty="0">
                    <a:latin typeface="Cambria Math" charset="0"/>
                  </a:rPr>
                </a:br>
                <a14:m>
                  <m:oMathPara xmlns:m="http://schemas.openxmlformats.org/officeDocument/2006/math">
                    <m:oMathParaPr>
                      <m:jc m:val="center"/>
                    </m:oMathParaPr>
                    <m:oMath xmlns:m="http://schemas.openxmlformats.org/officeDocument/2006/math">
                      <m:r>
                        <a:rPr lang="en-US" sz="2800" i="1">
                          <a:latin typeface="Cambria Math" charset="0"/>
                        </a:rPr>
                        <m:t>+</m:t>
                      </m:r>
                      <m:r>
                        <a:rPr lang="en-US" sz="2800" i="1">
                          <a:latin typeface="Cambria Math" charset="0"/>
                        </a:rPr>
                        <m:t>𝑝</m:t>
                      </m:r>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𝑜</m:t>
                              </m:r>
                            </m:e>
                            <m:sub>
                              <m:r>
                                <a:rPr lang="en-US" sz="2800" i="1">
                                  <a:latin typeface="Cambria Math" charset="0"/>
                                </a:rPr>
                                <m:t>5371678</m:t>
                              </m:r>
                            </m:sub>
                          </m:sSub>
                        </m:e>
                      </m:d>
                    </m:oMath>
                    <m:oMath xmlns:m="http://schemas.openxmlformats.org/officeDocument/2006/math">
                      <m:r>
                        <a:rPr lang="en-US" sz="2800" i="1">
                          <a:latin typeface="Cambria Math" charset="0"/>
                        </a:rPr>
                        <m:t>⋅</m:t>
                      </m:r>
                      <m:r>
                        <a:rPr lang="en-US" sz="2800" i="1">
                          <a:latin typeface="Cambria Math" charset="0"/>
                        </a:rPr>
                        <m:t>𝑢</m:t>
                      </m:r>
                      <m:r>
                        <a:rPr lang="en-US" sz="2800" i="1">
                          <a:latin typeface="Cambria Math" charset="0"/>
                        </a:rPr>
                        <m:t>(</m:t>
                      </m:r>
                      <m:sSub>
                        <m:sSubPr>
                          <m:ctrlPr>
                            <a:rPr lang="en-US" sz="2800" i="1">
                              <a:latin typeface="Cambria Math" charset="0"/>
                            </a:rPr>
                          </m:ctrlPr>
                        </m:sSubPr>
                        <m:e>
                          <m:r>
                            <a:rPr lang="en-US" sz="2800" i="1">
                              <a:latin typeface="Cambria Math" charset="0"/>
                            </a:rPr>
                            <m:t>𝑜</m:t>
                          </m:r>
                        </m:e>
                        <m:sub>
                          <m:r>
                            <a:rPr lang="en-US" sz="2800" i="1">
                              <a:latin typeface="Cambria Math" charset="0"/>
                            </a:rPr>
                            <m:t>5371678</m:t>
                          </m:r>
                        </m:sub>
                      </m:sSub>
                      <m:r>
                        <a:rPr lang="en-US" sz="2800" i="1">
                          <a:latin typeface="Cambria Math" charset="0"/>
                        </a:rPr>
                        <m:t>)</m:t>
                      </m:r>
                    </m:oMath>
                  </m:oMathPara>
                </a14:m>
                <a:endParaRPr lang="en-US" sz="2800" dirty="0"/>
              </a:p>
            </p:txBody>
          </p:sp>
        </mc:Choice>
        <mc:Fallback xmlns="">
          <p:sp>
            <p:nvSpPr>
              <p:cNvPr id="11" name="TextBox 10"/>
              <p:cNvSpPr txBox="1">
                <a:spLocks noRot="1" noChangeAspect="1" noMove="1" noResize="1" noEditPoints="1" noAdjustHandles="1" noChangeArrowheads="1" noChangeShapeType="1" noTextEdit="1"/>
              </p:cNvSpPr>
              <p:nvPr/>
            </p:nvSpPr>
            <p:spPr>
              <a:xfrm>
                <a:off x="7671433" y="2826878"/>
                <a:ext cx="2354619" cy="1292662"/>
              </a:xfrm>
              <a:prstGeom prst="rect">
                <a:avLst/>
              </a:prstGeom>
              <a:blipFill rotWithShape="0">
                <a:blip r:embed="rId5"/>
                <a:stretch>
                  <a:fillRect/>
                </a:stretch>
              </a:blipFill>
            </p:spPr>
            <p:txBody>
              <a:bodyPr/>
              <a:lstStyle/>
              <a:p>
                <a:r>
                  <a:rPr lang="en-US">
                    <a:noFill/>
                  </a:rPr>
                  <a:t> </a:t>
                </a:r>
              </a:p>
            </p:txBody>
          </p:sp>
        </mc:Fallback>
      </mc:AlternateContent>
      <p:sp>
        <p:nvSpPr>
          <p:cNvPr id="3" name="TextBox 2"/>
          <p:cNvSpPr txBox="1"/>
          <p:nvPr/>
        </p:nvSpPr>
        <p:spPr>
          <a:xfrm>
            <a:off x="3262046" y="3065515"/>
            <a:ext cx="3362936" cy="1200329"/>
          </a:xfrm>
          <a:prstGeom prst="rect">
            <a:avLst/>
          </a:prstGeom>
          <a:noFill/>
        </p:spPr>
        <p:txBody>
          <a:bodyPr wrap="square" rtlCol="0">
            <a:spAutoFit/>
          </a:bodyPr>
          <a:lstStyle/>
          <a:p>
            <a:r>
              <a:rPr lang="en-US" sz="3600" dirty="0"/>
              <a:t>Maximize your </a:t>
            </a:r>
            <a:br>
              <a:rPr lang="en-US" sz="3600" dirty="0"/>
            </a:br>
            <a:r>
              <a:rPr lang="en-US" sz="3600" dirty="0"/>
              <a:t>expected utility!</a:t>
            </a:r>
          </a:p>
        </p:txBody>
      </p:sp>
      <p:sp>
        <p:nvSpPr>
          <p:cNvPr id="9" name="Cloud Callout 8"/>
          <p:cNvSpPr/>
          <p:nvPr/>
        </p:nvSpPr>
        <p:spPr>
          <a:xfrm>
            <a:off x="2969700" y="1186691"/>
            <a:ext cx="3230858" cy="1199426"/>
          </a:xfrm>
          <a:prstGeom prst="cloudCallout">
            <a:avLst>
              <a:gd name="adj1" fmla="val -78587"/>
              <a:gd name="adj2" fmla="val 87738"/>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stretch>
            <a:fillRect/>
          </a:stretch>
        </p:blipFill>
        <p:spPr>
          <a:xfrm>
            <a:off x="11778" y="2580360"/>
            <a:ext cx="1891937" cy="2697680"/>
          </a:xfrm>
          <a:prstGeom prst="rect">
            <a:avLst/>
          </a:prstGeom>
        </p:spPr>
      </p:pic>
      <p:pic>
        <p:nvPicPr>
          <p:cNvPr id="13" name="Picture 12"/>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b="34249"/>
          <a:stretch/>
        </p:blipFill>
        <p:spPr bwMode="auto">
          <a:xfrm>
            <a:off x="5450514" y="4926954"/>
            <a:ext cx="2348935" cy="193104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0" name="Cloud Callout 9"/>
          <p:cNvSpPr/>
          <p:nvPr/>
        </p:nvSpPr>
        <p:spPr>
          <a:xfrm>
            <a:off x="7477472" y="3003915"/>
            <a:ext cx="2676940" cy="1672518"/>
          </a:xfrm>
          <a:prstGeom prst="cloudCallout">
            <a:avLst>
              <a:gd name="adj1" fmla="val -60807"/>
              <a:gd name="adj2" fmla="val 70184"/>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1778" y="5278040"/>
            <a:ext cx="3852786" cy="830997"/>
          </a:xfrm>
          <a:prstGeom prst="rect">
            <a:avLst/>
          </a:prstGeom>
          <a:noFill/>
        </p:spPr>
        <p:txBody>
          <a:bodyPr wrap="none" rtlCol="0">
            <a:spAutoFit/>
          </a:bodyPr>
          <a:lstStyle/>
          <a:p>
            <a:r>
              <a:rPr lang="en-US" sz="2400" dirty="0" smtClean="0"/>
              <a:t>A: $49 for sure</a:t>
            </a:r>
          </a:p>
          <a:p>
            <a:r>
              <a:rPr lang="en-US" sz="2400" dirty="0" smtClean="0"/>
              <a:t>B: A 50% chance to win $100.</a:t>
            </a:r>
            <a:endParaRPr lang="en-US" sz="2400" dirty="0"/>
          </a:p>
        </p:txBody>
      </p:sp>
      <p:sp>
        <p:nvSpPr>
          <p:cNvPr id="4" name="TextBox 3"/>
          <p:cNvSpPr txBox="1"/>
          <p:nvPr/>
        </p:nvSpPr>
        <p:spPr>
          <a:xfrm>
            <a:off x="7799449" y="5337543"/>
            <a:ext cx="2354963" cy="1200329"/>
          </a:xfrm>
          <a:prstGeom prst="rect">
            <a:avLst/>
          </a:prstGeom>
          <a:noFill/>
        </p:spPr>
        <p:txBody>
          <a:bodyPr wrap="square" rtlCol="0">
            <a:spAutoFit/>
          </a:bodyPr>
          <a:lstStyle/>
          <a:p>
            <a:r>
              <a:rPr lang="en-US" sz="2400" dirty="0" smtClean="0"/>
              <a:t>What do you want to do</a:t>
            </a:r>
            <a:br>
              <a:rPr lang="en-US" sz="2400" dirty="0" smtClean="0"/>
            </a:br>
            <a:r>
              <a:rPr lang="en-US" sz="2400" dirty="0" smtClean="0"/>
              <a:t>with your life?</a:t>
            </a:r>
            <a:endParaRPr lang="en-US" sz="2400" dirty="0"/>
          </a:p>
        </p:txBody>
      </p:sp>
    </p:spTree>
    <p:extLst>
      <p:ext uri="{BB962C8B-B14F-4D97-AF65-F5344CB8AC3E}">
        <p14:creationId xmlns:p14="http://schemas.microsoft.com/office/powerpoint/2010/main" val="10382676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9" grpId="0" animBg="1"/>
      <p:bldP spid="10" grpId="0" animBg="1"/>
      <p:bldP spid="14"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0" y="2597847"/>
            <a:ext cx="2881108" cy="542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79400" y="327205"/>
            <a:ext cx="9550400" cy="964407"/>
          </a:xfrm>
        </p:spPr>
        <p:txBody>
          <a:bodyPr>
            <a:normAutofit fontScale="90000"/>
          </a:bodyPr>
          <a:lstStyle/>
          <a:p>
            <a:pPr algn="ctr"/>
            <a:r>
              <a:rPr lang="en-US" b="1" smtClean="0">
                <a:latin typeface="Avenir Heavy" charset="0"/>
                <a:ea typeface="Avenir Heavy" charset="0"/>
                <a:cs typeface="Avenir Heavy" charset="0"/>
              </a:rPr>
              <a:t>Computational Architecture of Decision-Making</a:t>
            </a:r>
            <a:endParaRPr lang="en-US" b="1" dirty="0">
              <a:latin typeface="Avenir Heavy" charset="0"/>
              <a:ea typeface="Avenir Heavy" charset="0"/>
              <a:cs typeface="Avenir Heavy" charset="0"/>
            </a:endParaRPr>
          </a:p>
        </p:txBody>
      </p:sp>
      <p:pic>
        <p:nvPicPr>
          <p:cNvPr id="8" name="Picture 7"/>
          <p:cNvPicPr>
            <a:picLocks noChangeAspect="1"/>
          </p:cNvPicPr>
          <p:nvPr/>
        </p:nvPicPr>
        <p:blipFill>
          <a:blip r:embed="rId3"/>
          <a:stretch>
            <a:fillRect/>
          </a:stretch>
        </p:blipFill>
        <p:spPr>
          <a:xfrm>
            <a:off x="23508" y="1979944"/>
            <a:ext cx="10238092" cy="4406830"/>
          </a:xfrm>
          <a:prstGeom prst="rect">
            <a:avLst/>
          </a:prstGeom>
        </p:spPr>
      </p:pic>
      <mc:AlternateContent xmlns:mc="http://schemas.openxmlformats.org/markup-compatibility/2006" xmlns:a14="http://schemas.microsoft.com/office/drawing/2010/main">
        <mc:Choice Requires="a14">
          <p:sp>
            <p:nvSpPr>
              <p:cNvPr id="4" name="TextBox 3"/>
              <p:cNvSpPr txBox="1"/>
              <p:nvPr/>
            </p:nvSpPr>
            <p:spPr>
              <a:xfrm>
                <a:off x="1663700" y="4040274"/>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−1</m:t>
                          </m:r>
                        </m:sub>
                      </m:sSub>
                    </m:oMath>
                  </m:oMathPara>
                </a14:m>
                <a:endParaRPr lang="en-US" sz="2400" dirty="0">
                  <a:solidFill>
                    <a:srgbClr val="C00000"/>
                  </a:solidFill>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1663700" y="4040274"/>
                <a:ext cx="834396" cy="461665"/>
              </a:xfrm>
              <a:prstGeom prst="rect">
                <a:avLst/>
              </a:prstGeom>
              <a:blipFill rotWithShape="0">
                <a:blip r:embed="rId5"/>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3846620" y="4040274"/>
                <a:ext cx="54104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sub>
                      </m:sSub>
                    </m:oMath>
                  </m:oMathPara>
                </a14:m>
                <a:endParaRPr lang="en-US" sz="2400" dirty="0">
                  <a:solidFill>
                    <a:srgbClr val="C00000"/>
                  </a:solidFill>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3846620" y="4040274"/>
                <a:ext cx="541046" cy="461665"/>
              </a:xfrm>
              <a:prstGeom prst="rect">
                <a:avLst/>
              </a:prstGeom>
              <a:blipFill rotWithShape="0">
                <a:blip r:embed="rId6"/>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5746826" y="4030762"/>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+1</m:t>
                          </m:r>
                        </m:sub>
                      </m:sSub>
                    </m:oMath>
                  </m:oMathPara>
                </a14:m>
                <a:endParaRPr lang="en-US" sz="2400" dirty="0">
                  <a:solidFill>
                    <a:srgbClr val="C00000"/>
                  </a:solidFill>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5746826" y="4030762"/>
                <a:ext cx="834396" cy="461665"/>
              </a:xfrm>
              <a:prstGeom prst="rect">
                <a:avLst/>
              </a:prstGeom>
              <a:blipFill rotWithShape="0">
                <a:blip r:embed="rId7"/>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p:cNvSpPr txBox="1"/>
              <p:nvPr/>
            </p:nvSpPr>
            <p:spPr>
              <a:xfrm>
                <a:off x="2504586" y="5368333"/>
                <a:ext cx="812274"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r>
                            <a:rPr lang="en-US" sz="2400" b="0" i="1" dirty="0" smtClean="0">
                              <a:solidFill>
                                <a:schemeClr val="accent6">
                                  <a:lumMod val="50000"/>
                                </a:schemeClr>
                              </a:solidFill>
                              <a:latin typeface="Cambria Math" charset="0"/>
                            </a:rPr>
                            <m:t>−1</m:t>
                          </m:r>
                        </m:sub>
                      </m:sSub>
                    </m:oMath>
                  </m:oMathPara>
                </a14:m>
                <a:endParaRPr lang="en-US" sz="2400" dirty="0">
                  <a:solidFill>
                    <a:schemeClr val="accent6">
                      <a:lumMod val="50000"/>
                    </a:schemeClr>
                  </a:solidFill>
                </a:endParaRPr>
              </a:p>
            </p:txBody>
          </p:sp>
        </mc:Choice>
        <mc:Fallback xmlns="">
          <p:sp>
            <p:nvSpPr>
              <p:cNvPr id="13" name="TextBox 12"/>
              <p:cNvSpPr txBox="1">
                <a:spLocks noRot="1" noChangeAspect="1" noMove="1" noResize="1" noEditPoints="1" noAdjustHandles="1" noChangeArrowheads="1" noChangeShapeType="1" noTextEdit="1"/>
              </p:cNvSpPr>
              <p:nvPr/>
            </p:nvSpPr>
            <p:spPr>
              <a:xfrm>
                <a:off x="2504586" y="5368333"/>
                <a:ext cx="812274" cy="461665"/>
              </a:xfrm>
              <a:prstGeom prst="rect">
                <a:avLst/>
              </a:prstGeom>
              <a:blipFill rotWithShape="0">
                <a:blip r:embed="rId8"/>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6705752" y="5353967"/>
                <a:ext cx="623016" cy="461665"/>
              </a:xfrm>
              <a:prstGeom prst="rect">
                <a:avLst/>
              </a:prstGeom>
              <a:solidFill>
                <a:schemeClr val="bg1"/>
              </a:solid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r>
                            <a:rPr lang="en-US" sz="2400" b="0" i="1" dirty="0" smtClean="0">
                              <a:solidFill>
                                <a:schemeClr val="accent6">
                                  <a:lumMod val="50000"/>
                                </a:schemeClr>
                              </a:solidFill>
                              <a:latin typeface="Cambria Math" charset="0"/>
                            </a:rPr>
                            <m:t>+1</m:t>
                          </m:r>
                        </m:sub>
                      </m:sSub>
                    </m:oMath>
                  </m:oMathPara>
                </a14:m>
                <a:endParaRPr lang="en-US" sz="2400" dirty="0">
                  <a:solidFill>
                    <a:schemeClr val="accent6">
                      <a:lumMod val="50000"/>
                    </a:schemeClr>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6705752" y="5353967"/>
                <a:ext cx="623016" cy="461665"/>
              </a:xfrm>
              <a:prstGeom prst="rect">
                <a:avLst/>
              </a:prstGeom>
              <a:blipFill rotWithShape="0">
                <a:blip r:embed="rId9"/>
                <a:stretch>
                  <a:fillRect l="-1961" r="-13725"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3422529" y="2275451"/>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3422529" y="2275451"/>
                <a:ext cx="694614" cy="322396"/>
              </a:xfrm>
              <a:prstGeom prst="rect">
                <a:avLst/>
              </a:prstGeom>
              <a:blipFill rotWithShape="0">
                <a:blip r:embed="rId10"/>
                <a:stretch>
                  <a:fillRect l="-7895" r="-4386" b="-2264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5479929" y="2281202"/>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16" name="TextBox 15"/>
              <p:cNvSpPr txBox="1">
                <a:spLocks noRot="1" noChangeAspect="1" noMove="1" noResize="1" noEditPoints="1" noAdjustHandles="1" noChangeArrowheads="1" noChangeShapeType="1" noTextEdit="1"/>
              </p:cNvSpPr>
              <p:nvPr/>
            </p:nvSpPr>
            <p:spPr>
              <a:xfrm>
                <a:off x="5479929" y="2281202"/>
                <a:ext cx="694614" cy="322396"/>
              </a:xfrm>
              <a:prstGeom prst="rect">
                <a:avLst/>
              </a:prstGeom>
              <a:blipFill rotWithShape="0">
                <a:blip r:embed="rId11"/>
                <a:stretch>
                  <a:fillRect l="-8772" r="-3509" b="-2264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p:cNvSpPr txBox="1"/>
              <p:nvPr/>
            </p:nvSpPr>
            <p:spPr>
              <a:xfrm>
                <a:off x="7517107" y="2289855"/>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17" name="TextBox 16"/>
              <p:cNvSpPr txBox="1">
                <a:spLocks noRot="1" noChangeAspect="1" noMove="1" noResize="1" noEditPoints="1" noAdjustHandles="1" noChangeArrowheads="1" noChangeShapeType="1" noTextEdit="1"/>
              </p:cNvSpPr>
              <p:nvPr/>
            </p:nvSpPr>
            <p:spPr>
              <a:xfrm>
                <a:off x="7517107" y="2289855"/>
                <a:ext cx="694614" cy="322396"/>
              </a:xfrm>
              <a:prstGeom prst="rect">
                <a:avLst/>
              </a:prstGeom>
              <a:blipFill rotWithShape="0">
                <a:blip r:embed="rId12"/>
                <a:stretch>
                  <a:fillRect l="-7895" r="-4386" b="-207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p:cNvSpPr txBox="1"/>
              <p:nvPr/>
            </p:nvSpPr>
            <p:spPr>
              <a:xfrm>
                <a:off x="7794523" y="4030762"/>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+2</m:t>
                          </m:r>
                        </m:sub>
                      </m:sSub>
                    </m:oMath>
                  </m:oMathPara>
                </a14:m>
                <a:endParaRPr lang="en-US" sz="2400" dirty="0">
                  <a:solidFill>
                    <a:srgbClr val="C00000"/>
                  </a:solidFill>
                </a:endParaRPr>
              </a:p>
            </p:txBody>
          </p:sp>
        </mc:Choice>
        <mc:Fallback xmlns="">
          <p:sp>
            <p:nvSpPr>
              <p:cNvPr id="18" name="TextBox 17"/>
              <p:cNvSpPr txBox="1">
                <a:spLocks noRot="1" noChangeAspect="1" noMove="1" noResize="1" noEditPoints="1" noAdjustHandles="1" noChangeArrowheads="1" noChangeShapeType="1" noTextEdit="1"/>
              </p:cNvSpPr>
              <p:nvPr/>
            </p:nvSpPr>
            <p:spPr>
              <a:xfrm>
                <a:off x="7794523" y="4030762"/>
                <a:ext cx="834396" cy="461665"/>
              </a:xfrm>
              <a:prstGeom prst="rect">
                <a:avLst/>
              </a:prstGeom>
              <a:blipFill rotWithShape="0">
                <a:blip r:embed="rId13"/>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4607638" y="5375559"/>
                <a:ext cx="518924"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sub>
                      </m:sSub>
                    </m:oMath>
                  </m:oMathPara>
                </a14:m>
                <a:endParaRPr lang="en-US" sz="2400" dirty="0">
                  <a:solidFill>
                    <a:schemeClr val="accent6">
                      <a:lumMod val="50000"/>
                    </a:schemeClr>
                  </a:solidFill>
                </a:endParaRPr>
              </a:p>
            </p:txBody>
          </p:sp>
        </mc:Choice>
        <mc:Fallback xmlns="">
          <p:sp>
            <p:nvSpPr>
              <p:cNvPr id="19" name="TextBox 18"/>
              <p:cNvSpPr txBox="1">
                <a:spLocks noRot="1" noChangeAspect="1" noMove="1" noResize="1" noEditPoints="1" noAdjustHandles="1" noChangeArrowheads="1" noChangeShapeType="1" noTextEdit="1"/>
              </p:cNvSpPr>
              <p:nvPr/>
            </p:nvSpPr>
            <p:spPr>
              <a:xfrm>
                <a:off x="4607638" y="5375559"/>
                <a:ext cx="518924" cy="461665"/>
              </a:xfrm>
              <a:prstGeom prst="rect">
                <a:avLst/>
              </a:prstGeom>
              <a:blipFill rotWithShape="0">
                <a:blip r:embed="rId14"/>
                <a:stretch>
                  <a:fillRect b="-2632"/>
                </a:stretch>
              </a:blipFill>
            </p:spPr>
            <p:txBody>
              <a:bodyPr/>
              <a:lstStyle/>
              <a:p>
                <a:r>
                  <a:rPr lang="en-US">
                    <a:noFill/>
                  </a:rPr>
                  <a:t> </a:t>
                </a:r>
              </a:p>
            </p:txBody>
          </p:sp>
        </mc:Fallback>
      </mc:AlternateContent>
      <p:sp>
        <p:nvSpPr>
          <p:cNvPr id="26" name="Rectangle 25"/>
          <p:cNvSpPr/>
          <p:nvPr/>
        </p:nvSpPr>
        <p:spPr>
          <a:xfrm>
            <a:off x="-85126" y="2507287"/>
            <a:ext cx="2917226" cy="7234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529077" y="5916684"/>
            <a:ext cx="2917226" cy="7234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2" name="Rectangle 21"/>
              <p:cNvSpPr/>
              <p:nvPr/>
            </p:nvSpPr>
            <p:spPr>
              <a:xfrm>
                <a:off x="-355567" y="2285616"/>
                <a:ext cx="3338587" cy="307777"/>
              </a:xfrm>
              <a:prstGeom prst="rect">
                <a:avLst/>
              </a:prstGeom>
              <a:solidFill>
                <a:schemeClr val="bg1"/>
              </a:solidFill>
            </p:spPr>
            <p:txBody>
              <a:bodyPr wrap="square" lIns="0" tIns="0" rIns="0" bIns="0">
                <a:spAutoFit/>
              </a:bodyPr>
              <a:lstStyle/>
              <a:p>
                <a:pPr lvl="1"/>
                <a14:m>
                  <m:oMathPara xmlns:m="http://schemas.openxmlformats.org/officeDocument/2006/math">
                    <m:oMathParaPr>
                      <m:jc m:val="centerGroup"/>
                    </m:oMathParaPr>
                    <m:oMath xmlns:m="http://schemas.openxmlformats.org/officeDocument/2006/math">
                      <m:sSub>
                        <m:sSubPr>
                          <m:ctrlPr>
                            <a:rPr lang="en-US" sz="2000" i="1" smtClean="0">
                              <a:solidFill>
                                <a:srgbClr val="7030A0"/>
                              </a:solidFill>
                              <a:latin typeface="Cambria Math" charset="0"/>
                            </a:rPr>
                          </m:ctrlPr>
                        </m:sSubPr>
                        <m:e>
                          <m:r>
                            <a:rPr lang="en-US" sz="2000" i="1">
                              <a:solidFill>
                                <a:srgbClr val="7030A0"/>
                              </a:solidFill>
                              <a:latin typeface="Cambria Math" charset="0"/>
                            </a:rPr>
                            <m:t>𝑟</m:t>
                          </m:r>
                        </m:e>
                        <m:sub>
                          <m:r>
                            <m:rPr>
                              <m:sty m:val="p"/>
                            </m:rPr>
                            <a:rPr lang="en-US" sz="2000">
                              <a:solidFill>
                                <a:srgbClr val="7030A0"/>
                              </a:solidFill>
                              <a:latin typeface="Cambria Math" charset="0"/>
                            </a:rPr>
                            <m:t>meta</m:t>
                          </m:r>
                        </m:sub>
                      </m:sSub>
                      <m:d>
                        <m:dPr>
                          <m:ctrlPr>
                            <a:rPr lang="en-US" sz="2000" i="1">
                              <a:solidFill>
                                <a:srgbClr val="7030A0"/>
                              </a:solidFill>
                              <a:latin typeface="Cambria Math" charset="0"/>
                            </a:rPr>
                          </m:ctrlPr>
                        </m:dPr>
                        <m:e>
                          <m:r>
                            <a:rPr lang="en-US" sz="2000" i="1" smtClean="0">
                              <a:solidFill>
                                <a:srgbClr val="7030A0"/>
                              </a:solidFill>
                              <a:latin typeface="Cambria Math" charset="0"/>
                            </a:rPr>
                            <m:t>𝑏</m:t>
                          </m:r>
                          <m:r>
                            <a:rPr lang="en-US" sz="2000" i="1">
                              <a:solidFill>
                                <a:srgbClr val="7030A0"/>
                              </a:solidFill>
                              <a:latin typeface="Cambria Math" charset="0"/>
                            </a:rPr>
                            <m:t>,</m:t>
                          </m:r>
                          <m:r>
                            <a:rPr lang="en-US" sz="2000" i="1" smtClean="0">
                              <a:solidFill>
                                <a:srgbClr val="7030A0"/>
                              </a:solidFill>
                              <a:latin typeface="Cambria Math" charset="0"/>
                            </a:rPr>
                            <m:t>𝑐</m:t>
                          </m:r>
                        </m:e>
                      </m:d>
                      <m:r>
                        <a:rPr lang="en-US" sz="2000" i="1">
                          <a:solidFill>
                            <a:srgbClr val="7030A0"/>
                          </a:solidFill>
                          <a:latin typeface="Cambria Math" charset="0"/>
                        </a:rPr>
                        <m:t>=</m:t>
                      </m:r>
                      <m:r>
                        <a:rPr lang="en-US" sz="2000" i="1" smtClean="0">
                          <a:solidFill>
                            <a:srgbClr val="FF0000"/>
                          </a:solidFill>
                          <a:latin typeface="Cambria Math" charset="0"/>
                        </a:rPr>
                        <m:t>−</m:t>
                      </m:r>
                      <m:r>
                        <m:rPr>
                          <m:sty m:val="p"/>
                        </m:rPr>
                        <a:rPr lang="en-US" sz="2000" smtClean="0">
                          <a:solidFill>
                            <a:srgbClr val="FF0000"/>
                          </a:solidFill>
                          <a:latin typeface="Cambria Math" charset="0"/>
                        </a:rPr>
                        <m:t>cost</m:t>
                      </m:r>
                    </m:oMath>
                  </m:oMathPara>
                </a14:m>
                <a:endParaRPr lang="en-US" sz="2000" dirty="0">
                  <a:solidFill>
                    <a:srgbClr val="7030A0"/>
                  </a:solidFill>
                </a:endParaRPr>
              </a:p>
            </p:txBody>
          </p:sp>
        </mc:Choice>
        <mc:Fallback xmlns="">
          <p:sp>
            <p:nvSpPr>
              <p:cNvPr id="22" name="Rectangle 21"/>
              <p:cNvSpPr>
                <a:spLocks noRot="1" noChangeAspect="1" noMove="1" noResize="1" noEditPoints="1" noAdjustHandles="1" noChangeArrowheads="1" noChangeShapeType="1" noTextEdit="1"/>
              </p:cNvSpPr>
              <p:nvPr/>
            </p:nvSpPr>
            <p:spPr>
              <a:xfrm>
                <a:off x="-355567" y="2285616"/>
                <a:ext cx="3338587" cy="307777"/>
              </a:xfrm>
              <a:prstGeom prst="rect">
                <a:avLst/>
              </a:prstGeom>
              <a:blipFill rotWithShape="0">
                <a:blip r:embed="rId15"/>
                <a:stretch>
                  <a:fillRect b="-18000"/>
                </a:stretch>
              </a:blipFill>
            </p:spPr>
            <p:txBody>
              <a:bodyPr/>
              <a:lstStyle/>
              <a:p>
                <a:r>
                  <a:rPr lang="en-US">
                    <a:noFill/>
                  </a:rPr>
                  <a:t> </a:t>
                </a:r>
              </a:p>
            </p:txBody>
          </p:sp>
        </mc:Fallback>
      </mc:AlternateContent>
      <p:pic>
        <p:nvPicPr>
          <p:cNvPr id="28" name="Picture 2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16330" y="3567031"/>
            <a:ext cx="1765473" cy="1361936"/>
          </a:xfrm>
          <a:prstGeom prst="rect">
            <a:avLst/>
          </a:prstGeom>
        </p:spPr>
      </p:pic>
      <p:pic>
        <p:nvPicPr>
          <p:cNvPr id="30" name="Picture 2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318250" y="3581528"/>
            <a:ext cx="1727887" cy="1332942"/>
          </a:xfrm>
          <a:prstGeom prst="rect">
            <a:avLst/>
          </a:prstGeom>
        </p:spPr>
      </p:pic>
      <mc:AlternateContent xmlns:mc="http://schemas.openxmlformats.org/markup-compatibility/2006" xmlns:a14="http://schemas.microsoft.com/office/drawing/2010/main">
        <mc:Choice Requires="a14">
          <p:sp>
            <p:nvSpPr>
              <p:cNvPr id="9" name="Rectangle 8"/>
              <p:cNvSpPr/>
              <p:nvPr/>
            </p:nvSpPr>
            <p:spPr>
              <a:xfrm>
                <a:off x="6958500" y="1439662"/>
                <a:ext cx="3158878" cy="558102"/>
              </a:xfrm>
              <a:prstGeom prst="rect">
                <a:avLst/>
              </a:prstGeom>
            </p:spPr>
            <p:txBody>
              <a:bodyPr wrap="none">
                <a:spAutoFit/>
              </a:bodyPr>
              <a:lstStyle/>
              <a:p>
                <a:pPr lvl="1"/>
                <a14:m>
                  <m:oMathPara xmlns:m="http://schemas.openxmlformats.org/officeDocument/2006/math">
                    <m:oMathParaPr>
                      <m:jc m:val="centerGroup"/>
                    </m:oMathParaPr>
                    <m:oMath xmlns:m="http://schemas.openxmlformats.org/officeDocument/2006/math">
                      <m:sSub>
                        <m:sSubPr>
                          <m:ctrlPr>
                            <a:rPr lang="en-US" sz="2000" i="1" smtClean="0">
                              <a:solidFill>
                                <a:srgbClr val="7030A0"/>
                              </a:solidFill>
                              <a:latin typeface="Cambria Math" charset="0"/>
                            </a:rPr>
                          </m:ctrlPr>
                        </m:sSubPr>
                        <m:e>
                          <m:r>
                            <a:rPr lang="en-US" sz="2000" i="1">
                              <a:solidFill>
                                <a:srgbClr val="7030A0"/>
                              </a:solidFill>
                              <a:latin typeface="Cambria Math" charset="0"/>
                            </a:rPr>
                            <m:t>𝑟</m:t>
                          </m:r>
                        </m:e>
                        <m:sub>
                          <m:r>
                            <m:rPr>
                              <m:sty m:val="p"/>
                            </m:rPr>
                            <a:rPr lang="en-US" sz="2000">
                              <a:solidFill>
                                <a:srgbClr val="7030A0"/>
                              </a:solidFill>
                              <a:latin typeface="Cambria Math" charset="0"/>
                            </a:rPr>
                            <m:t>meta</m:t>
                          </m:r>
                        </m:sub>
                      </m:sSub>
                      <m:d>
                        <m:dPr>
                          <m:ctrlPr>
                            <a:rPr lang="en-US" sz="2000" i="1">
                              <a:solidFill>
                                <a:srgbClr val="7030A0"/>
                              </a:solidFill>
                              <a:latin typeface="Cambria Math" charset="0"/>
                            </a:rPr>
                          </m:ctrlPr>
                        </m:dPr>
                        <m:e>
                          <m:r>
                            <a:rPr lang="en-US" sz="2000" b="0" i="1" smtClean="0">
                              <a:solidFill>
                                <a:srgbClr val="7030A0"/>
                              </a:solidFill>
                              <a:latin typeface="Cambria Math" charset="0"/>
                            </a:rPr>
                            <m:t>𝑏</m:t>
                          </m:r>
                          <m:r>
                            <a:rPr lang="en-US" sz="2000" i="1">
                              <a:solidFill>
                                <a:srgbClr val="7030A0"/>
                              </a:solidFill>
                              <a:latin typeface="Cambria Math" charset="0"/>
                            </a:rPr>
                            <m:t>,⊥</m:t>
                          </m:r>
                        </m:e>
                      </m:d>
                      <m:r>
                        <a:rPr lang="en-US" sz="2000" i="1">
                          <a:solidFill>
                            <a:srgbClr val="7030A0"/>
                          </a:solidFill>
                          <a:latin typeface="Cambria Math" charset="0"/>
                        </a:rPr>
                        <m:t>=</m:t>
                      </m:r>
                      <m:func>
                        <m:funcPr>
                          <m:ctrlPr>
                            <a:rPr lang="en-US" sz="2000" i="1">
                              <a:solidFill>
                                <a:schemeClr val="accent6">
                                  <a:lumMod val="75000"/>
                                </a:schemeClr>
                              </a:solidFill>
                              <a:latin typeface="Cambria Math" charset="0"/>
                            </a:rPr>
                          </m:ctrlPr>
                        </m:funcPr>
                        <m:fName>
                          <m:limLow>
                            <m:limLowPr>
                              <m:ctrlPr>
                                <a:rPr lang="en-US" sz="2000" i="1">
                                  <a:solidFill>
                                    <a:schemeClr val="accent6">
                                      <a:lumMod val="75000"/>
                                    </a:schemeClr>
                                  </a:solidFill>
                                  <a:latin typeface="Cambria Math" charset="0"/>
                                </a:rPr>
                              </m:ctrlPr>
                            </m:limLowPr>
                            <m:e>
                              <m:r>
                                <m:rPr>
                                  <m:sty m:val="p"/>
                                </m:rPr>
                                <a:rPr lang="en-US" sz="2000">
                                  <a:solidFill>
                                    <a:schemeClr val="accent6">
                                      <a:lumMod val="75000"/>
                                    </a:schemeClr>
                                  </a:solidFill>
                                  <a:latin typeface="Cambria Math" charset="0"/>
                                </a:rPr>
                                <m:t>max</m:t>
                              </m:r>
                            </m:e>
                            <m:lim>
                              <m:r>
                                <a:rPr lang="en-US" sz="2000" i="1">
                                  <a:solidFill>
                                    <a:schemeClr val="accent6">
                                      <a:lumMod val="75000"/>
                                    </a:schemeClr>
                                  </a:solidFill>
                                  <a:latin typeface="Cambria Math" charset="0"/>
                                </a:rPr>
                                <m:t>𝑎</m:t>
                              </m:r>
                            </m:lim>
                          </m:limLow>
                        </m:fName>
                        <m:e>
                          <m:sSubSup>
                            <m:sSubSupPr>
                              <m:ctrlPr>
                                <a:rPr lang="en-US" sz="2000" i="1">
                                  <a:solidFill>
                                    <a:schemeClr val="accent6">
                                      <a:lumMod val="75000"/>
                                    </a:schemeClr>
                                  </a:solidFill>
                                  <a:latin typeface="Cambria Math" charset="0"/>
                                </a:rPr>
                              </m:ctrlPr>
                            </m:sSubSupPr>
                            <m:e>
                              <m:r>
                                <a:rPr lang="en-US" sz="2000" i="1">
                                  <a:solidFill>
                                    <a:schemeClr val="accent6">
                                      <a:lumMod val="75000"/>
                                    </a:schemeClr>
                                  </a:solidFill>
                                  <a:latin typeface="Cambria Math" charset="0"/>
                                </a:rPr>
                                <m:t>𝜇</m:t>
                              </m:r>
                            </m:e>
                            <m:sub>
                              <m:r>
                                <a:rPr lang="en-US" sz="2000" i="1">
                                  <a:solidFill>
                                    <a:schemeClr val="accent6">
                                      <a:lumMod val="75000"/>
                                    </a:schemeClr>
                                  </a:solidFill>
                                  <a:latin typeface="Cambria Math" charset="0"/>
                                </a:rPr>
                                <m:t>𝑖</m:t>
                              </m:r>
                            </m:sub>
                            <m:sup>
                              <m:r>
                                <a:rPr lang="en-US" sz="2000" i="1">
                                  <a:solidFill>
                                    <a:schemeClr val="accent6">
                                      <a:lumMod val="75000"/>
                                    </a:schemeClr>
                                  </a:solidFill>
                                  <a:latin typeface="Cambria Math" charset="0"/>
                                </a:rPr>
                                <m:t>(</m:t>
                              </m:r>
                              <m:r>
                                <a:rPr lang="en-US" sz="2000" i="1">
                                  <a:solidFill>
                                    <a:schemeClr val="accent6">
                                      <a:lumMod val="75000"/>
                                    </a:schemeClr>
                                  </a:solidFill>
                                  <a:latin typeface="Cambria Math" charset="0"/>
                                </a:rPr>
                                <m:t>𝑎</m:t>
                              </m:r>
                              <m:r>
                                <a:rPr lang="en-US" sz="2000" i="1">
                                  <a:solidFill>
                                    <a:schemeClr val="accent6">
                                      <a:lumMod val="75000"/>
                                    </a:schemeClr>
                                  </a:solidFill>
                                  <a:latin typeface="Cambria Math" charset="0"/>
                                </a:rPr>
                                <m:t>)</m:t>
                              </m:r>
                            </m:sup>
                          </m:sSubSup>
                        </m:e>
                      </m:func>
                    </m:oMath>
                  </m:oMathPara>
                </a14:m>
                <a:endParaRPr lang="en-US" sz="2000" dirty="0">
                  <a:solidFill>
                    <a:srgbClr val="7030A0"/>
                  </a:solidFill>
                </a:endParaRPr>
              </a:p>
            </p:txBody>
          </p:sp>
        </mc:Choice>
        <mc:Fallback xmlns="">
          <p:sp>
            <p:nvSpPr>
              <p:cNvPr id="9" name="Rectangle 8"/>
              <p:cNvSpPr>
                <a:spLocks noRot="1" noChangeAspect="1" noMove="1" noResize="1" noEditPoints="1" noAdjustHandles="1" noChangeArrowheads="1" noChangeShapeType="1" noTextEdit="1"/>
              </p:cNvSpPr>
              <p:nvPr/>
            </p:nvSpPr>
            <p:spPr>
              <a:xfrm>
                <a:off x="6958500" y="1439662"/>
                <a:ext cx="3158878" cy="558102"/>
              </a:xfrm>
              <a:prstGeom prst="rect">
                <a:avLst/>
              </a:prstGeom>
              <a:blipFill rotWithShape="0">
                <a:blip r:embed="rId1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508870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automatic method for discovering optimal cognitive strategies</a:t>
            </a:r>
            <a:endParaRPr lang="en-US" dirty="0"/>
          </a:p>
        </p:txBody>
      </p:sp>
      <p:sp>
        <p:nvSpPr>
          <p:cNvPr id="4" name="Abgerundetes Rechteck 47"/>
          <p:cNvSpPr/>
          <p:nvPr/>
        </p:nvSpPr>
        <p:spPr>
          <a:xfrm>
            <a:off x="707231" y="3399598"/>
            <a:ext cx="8663411" cy="1453559"/>
          </a:xfrm>
          <a:prstGeom prst="roundRect">
            <a:avLst/>
          </a:prstGeom>
          <a:solidFill>
            <a:schemeClr val="accent2">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Textfeld 12"/>
          <p:cNvSpPr txBox="1"/>
          <p:nvPr/>
        </p:nvSpPr>
        <p:spPr>
          <a:xfrm>
            <a:off x="7125772" y="3636010"/>
            <a:ext cx="2244870" cy="830997"/>
          </a:xfrm>
          <a:prstGeom prst="rect">
            <a:avLst/>
          </a:prstGeom>
          <a:noFill/>
        </p:spPr>
        <p:txBody>
          <a:bodyPr wrap="square" rtlCol="0">
            <a:spAutoFit/>
          </a:bodyPr>
          <a:lstStyle/>
          <a:p>
            <a:pPr algn="ctr"/>
            <a:r>
              <a:rPr lang="de-CH" sz="2400" b="1" dirty="0" smtClean="0"/>
              <a:t>optimal </a:t>
            </a:r>
            <a:br>
              <a:rPr lang="de-CH" sz="2400" b="1" dirty="0" smtClean="0"/>
            </a:br>
            <a:r>
              <a:rPr lang="de-CH" sz="2400" b="1" dirty="0" err="1" smtClean="0"/>
              <a:t>strategy</a:t>
            </a:r>
            <a:endParaRPr lang="de-CH" sz="2400" b="1" dirty="0"/>
          </a:p>
        </p:txBody>
      </p:sp>
      <p:cxnSp>
        <p:nvCxnSpPr>
          <p:cNvPr id="6" name="Gerade Verbindung mit Pfeil 18"/>
          <p:cNvCxnSpPr/>
          <p:nvPr/>
        </p:nvCxnSpPr>
        <p:spPr>
          <a:xfrm>
            <a:off x="4696687" y="4044186"/>
            <a:ext cx="2680238" cy="21324"/>
          </a:xfrm>
          <a:prstGeom prst="straightConnector1">
            <a:avLst/>
          </a:prstGeom>
          <a:ln w="63500">
            <a:solidFill>
              <a:srgbClr val="008000"/>
            </a:solidFill>
            <a:tailEnd type="arrow"/>
          </a:ln>
        </p:spPr>
        <p:style>
          <a:lnRef idx="1">
            <a:schemeClr val="accent1"/>
          </a:lnRef>
          <a:fillRef idx="0">
            <a:schemeClr val="accent1"/>
          </a:fillRef>
          <a:effectRef idx="0">
            <a:schemeClr val="accent1"/>
          </a:effectRef>
          <a:fontRef idx="minor">
            <a:schemeClr val="tx1"/>
          </a:fontRef>
        </p:style>
      </p:cxnSp>
      <p:sp>
        <p:nvSpPr>
          <p:cNvPr id="7" name="Textfeld 20"/>
          <p:cNvSpPr txBox="1"/>
          <p:nvPr/>
        </p:nvSpPr>
        <p:spPr>
          <a:xfrm>
            <a:off x="4487891" y="3522443"/>
            <a:ext cx="2927099" cy="461665"/>
          </a:xfrm>
          <a:prstGeom prst="rect">
            <a:avLst/>
          </a:prstGeom>
          <a:noFill/>
        </p:spPr>
        <p:txBody>
          <a:bodyPr wrap="square" rtlCol="0">
            <a:spAutoFit/>
          </a:bodyPr>
          <a:lstStyle/>
          <a:p>
            <a:pPr algn="ctr"/>
            <a:r>
              <a:rPr lang="de-CH" sz="2400" b="1" dirty="0" err="1">
                <a:solidFill>
                  <a:srgbClr val="008000"/>
                </a:solidFill>
              </a:rPr>
              <a:t>bounded</a:t>
            </a:r>
            <a:r>
              <a:rPr lang="de-CH" sz="2400" b="1" dirty="0">
                <a:solidFill>
                  <a:srgbClr val="008000"/>
                </a:solidFill>
              </a:rPr>
              <a:t> </a:t>
            </a:r>
            <a:r>
              <a:rPr lang="de-CH" sz="2400" b="1" dirty="0" err="1">
                <a:solidFill>
                  <a:srgbClr val="008000"/>
                </a:solidFill>
              </a:rPr>
              <a:t>optimality</a:t>
            </a:r>
            <a:endParaRPr lang="en-GB" sz="2400" b="1" dirty="0">
              <a:solidFill>
                <a:srgbClr val="008000"/>
              </a:solidFill>
            </a:endParaRPr>
          </a:p>
        </p:txBody>
      </p:sp>
      <p:sp>
        <p:nvSpPr>
          <p:cNvPr id="8" name="Rectangle 7"/>
          <p:cNvSpPr/>
          <p:nvPr/>
        </p:nvSpPr>
        <p:spPr>
          <a:xfrm>
            <a:off x="1294059" y="3399598"/>
            <a:ext cx="1731371" cy="830997"/>
          </a:xfrm>
          <a:prstGeom prst="rect">
            <a:avLst/>
          </a:prstGeom>
        </p:spPr>
        <p:txBody>
          <a:bodyPr wrap="none">
            <a:spAutoFit/>
          </a:bodyPr>
          <a:lstStyle/>
          <a:p>
            <a:pPr algn="ctr"/>
            <a:r>
              <a:rPr lang="de-CH" sz="2400" b="1" dirty="0" err="1" smtClean="0"/>
              <a:t>cognitive</a:t>
            </a:r>
            <a:r>
              <a:rPr lang="de-CH" sz="2400" b="1" dirty="0" smtClean="0"/>
              <a:t/>
            </a:r>
            <a:br>
              <a:rPr lang="de-CH" sz="2400" b="1" dirty="0" smtClean="0"/>
            </a:br>
            <a:r>
              <a:rPr lang="de-CH" sz="2400" b="1" dirty="0" err="1" smtClean="0"/>
              <a:t>architecture</a:t>
            </a:r>
            <a:endParaRPr lang="en-GB" sz="2400" b="1" dirty="0"/>
          </a:p>
        </p:txBody>
      </p:sp>
      <p:cxnSp>
        <p:nvCxnSpPr>
          <p:cNvPr id="10" name="Straight Connector 9"/>
          <p:cNvCxnSpPr/>
          <p:nvPr/>
        </p:nvCxnSpPr>
        <p:spPr>
          <a:xfrm>
            <a:off x="3001841" y="3672767"/>
            <a:ext cx="1754001" cy="366025"/>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2987676" y="4035042"/>
            <a:ext cx="1789432" cy="46696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168839" y="4262082"/>
            <a:ext cx="1833002" cy="461665"/>
          </a:xfrm>
          <a:prstGeom prst="rect">
            <a:avLst/>
          </a:prstGeom>
        </p:spPr>
        <p:txBody>
          <a:bodyPr wrap="none">
            <a:spAutoFit/>
          </a:bodyPr>
          <a:lstStyle/>
          <a:p>
            <a:pPr algn="ctr"/>
            <a:r>
              <a:rPr lang="de-CH" sz="2400" b="1" smtClean="0"/>
              <a:t>environment</a:t>
            </a:r>
            <a:endParaRPr lang="en-GB" sz="2400" b="1" dirty="0"/>
          </a:p>
        </p:txBody>
      </p:sp>
    </p:spTree>
    <p:extLst>
      <p:ext uri="{BB962C8B-B14F-4D97-AF65-F5344CB8AC3E}">
        <p14:creationId xmlns:p14="http://schemas.microsoft.com/office/powerpoint/2010/main" val="2089371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7"/>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78127" y="310263"/>
            <a:ext cx="10754709" cy="1325563"/>
          </a:xfrm>
        </p:spPr>
        <p:txBody>
          <a:bodyPr/>
          <a:lstStyle/>
          <a:p>
            <a:r>
              <a:rPr lang="en-US" b="1" smtClean="0">
                <a:latin typeface="Avenir Heavy" charset="0"/>
                <a:ea typeface="Avenir Heavy" charset="0"/>
                <a:cs typeface="Avenir Heavy" charset="0"/>
              </a:rPr>
              <a:t>The Benefits and Costs of Computation</a:t>
            </a:r>
            <a:endParaRPr lang="en-US" b="1" dirty="0">
              <a:latin typeface="Avenir Heavy" charset="0"/>
              <a:ea typeface="Avenir Heavy" charset="0"/>
              <a:cs typeface="Avenir Heavy" charset="0"/>
            </a:endParaRPr>
          </a:p>
        </p:txBody>
      </p:sp>
      <p:sp>
        <p:nvSpPr>
          <p:cNvPr id="3" name="Content Placeholder 2"/>
          <p:cNvSpPr>
            <a:spLocks noGrp="1"/>
          </p:cNvSpPr>
          <p:nvPr>
            <p:ph idx="1"/>
          </p:nvPr>
        </p:nvSpPr>
        <p:spPr>
          <a:xfrm>
            <a:off x="359759" y="1569593"/>
            <a:ext cx="8872538" cy="4351338"/>
          </a:xfrm>
        </p:spPr>
        <p:txBody>
          <a:bodyPr>
            <a:normAutofit/>
          </a:bodyPr>
          <a:lstStyle/>
          <a:p>
            <a:pPr marL="457200" lvl="1" indent="0">
              <a:buNone/>
            </a:pPr>
            <a:r>
              <a:rPr lang="en-US" sz="2800" dirty="0" smtClean="0"/>
              <a:t>Belief </a:t>
            </a:r>
            <a:r>
              <a:rPr lang="en-US" sz="2800" dirty="0"/>
              <a:t>updates</a:t>
            </a:r>
            <a:r>
              <a:rPr lang="en-US" sz="2800" dirty="0" smtClean="0"/>
              <a:t>:</a:t>
            </a:r>
            <a:br>
              <a:rPr lang="en-US" sz="2800" dirty="0" smtClean="0"/>
            </a:br>
            <a:r>
              <a:rPr lang="en-US" sz="2800" dirty="0" smtClean="0"/>
              <a:t/>
            </a:r>
            <a:br>
              <a:rPr lang="en-US" sz="2800" dirty="0" smtClean="0"/>
            </a:br>
            <a:r>
              <a:rPr lang="en-US" sz="2800" dirty="0" smtClean="0"/>
              <a:t> </a:t>
            </a:r>
            <a:endParaRPr lang="en-US" sz="2800" dirty="0"/>
          </a:p>
          <a:p>
            <a:pPr lvl="1"/>
            <a:endParaRPr lang="en-US" dirty="0"/>
          </a:p>
          <a:p>
            <a:pPr lvl="1"/>
            <a:endParaRPr lang="en-US" dirty="0"/>
          </a:p>
          <a:p>
            <a:pPr lvl="1"/>
            <a:endParaRPr lang="en-US" dirty="0" smtClean="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837" y="1970271"/>
            <a:ext cx="3443732" cy="2656593"/>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2435" y="1857117"/>
            <a:ext cx="3737093" cy="2882900"/>
          </a:xfrm>
          <a:prstGeom prst="rect">
            <a:avLst/>
          </a:prstGeom>
        </p:spPr>
      </p:pic>
      <p:cxnSp>
        <p:nvCxnSpPr>
          <p:cNvPr id="10" name="Straight Arrow Connector 9"/>
          <p:cNvCxnSpPr/>
          <p:nvPr/>
        </p:nvCxnSpPr>
        <p:spPr>
          <a:xfrm>
            <a:off x="4263569" y="3090672"/>
            <a:ext cx="1771471" cy="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TextBox 10"/>
              <p:cNvSpPr txBox="1"/>
              <p:nvPr/>
            </p:nvSpPr>
            <p:spPr>
              <a:xfrm>
                <a:off x="4732521" y="2599429"/>
                <a:ext cx="734560" cy="4778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latin typeface="Cambria Math" charset="0"/>
                            </a:rPr>
                          </m:ctrlPr>
                        </m:sSubPr>
                        <m:e>
                          <m:r>
                            <a:rPr lang="en-US" sz="2400" i="1" dirty="0" smtClean="0">
                              <a:latin typeface="Cambria Math" charset="0"/>
                            </a:rPr>
                            <m:t>𝑐</m:t>
                          </m:r>
                        </m:e>
                        <m:sub>
                          <m:r>
                            <a:rPr lang="en-US" sz="2400" b="0" i="1" dirty="0" smtClean="0">
                              <a:latin typeface="Cambria Math" charset="0"/>
                            </a:rPr>
                            <m:t>𝐵</m:t>
                          </m:r>
                          <m:r>
                            <a:rPr lang="en-US" sz="2400" b="0" i="1" dirty="0" smtClean="0">
                              <a:latin typeface="Cambria Math" charset="0"/>
                            </a:rPr>
                            <m:t>,1</m:t>
                          </m:r>
                        </m:sub>
                      </m:sSub>
                    </m:oMath>
                  </m:oMathPara>
                </a14:m>
                <a:endParaRPr lang="en-US" sz="2400" dirty="0"/>
              </a:p>
            </p:txBody>
          </p:sp>
        </mc:Choice>
        <mc:Fallback xmlns="">
          <p:sp>
            <p:nvSpPr>
              <p:cNvPr id="11" name="TextBox 10"/>
              <p:cNvSpPr txBox="1">
                <a:spLocks noRot="1" noChangeAspect="1" noMove="1" noResize="1" noEditPoints="1" noAdjustHandles="1" noChangeArrowheads="1" noChangeShapeType="1" noTextEdit="1"/>
              </p:cNvSpPr>
              <p:nvPr/>
            </p:nvSpPr>
            <p:spPr>
              <a:xfrm>
                <a:off x="4732521" y="2599429"/>
                <a:ext cx="734560" cy="477888"/>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4427721" y="3062725"/>
                <a:ext cx="1504707" cy="4778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latin typeface="Cambria Math" charset="0"/>
                            </a:rPr>
                          </m:ctrlPr>
                        </m:sSubPr>
                        <m:e>
                          <m:r>
                            <a:rPr lang="en-US" sz="2400" b="0" i="1" dirty="0" smtClean="0">
                              <a:latin typeface="Cambria Math" charset="0"/>
                            </a:rPr>
                            <m:t>𝑣</m:t>
                          </m:r>
                        </m:e>
                        <m:sub>
                          <m:r>
                            <a:rPr lang="en-US" sz="2400" b="0" i="1" dirty="0" smtClean="0">
                              <a:latin typeface="Cambria Math" charset="0"/>
                            </a:rPr>
                            <m:t>𝐵</m:t>
                          </m:r>
                          <m:r>
                            <a:rPr lang="en-US" sz="2400" b="0" i="1" dirty="0" smtClean="0">
                              <a:latin typeface="Cambria Math" charset="0"/>
                            </a:rPr>
                            <m:t>,1</m:t>
                          </m:r>
                        </m:sub>
                      </m:sSub>
                      <m:r>
                        <a:rPr lang="en-US" sz="2400" b="0" i="1" dirty="0" smtClean="0">
                          <a:latin typeface="Cambria Math" charset="0"/>
                        </a:rPr>
                        <m:t>=10</m:t>
                      </m:r>
                    </m:oMath>
                  </m:oMathPara>
                </a14:m>
                <a:endParaRPr lang="en-US" sz="2400" dirty="0"/>
              </a:p>
            </p:txBody>
          </p:sp>
        </mc:Choice>
        <mc:Fallback xmlns="">
          <p:sp>
            <p:nvSpPr>
              <p:cNvPr id="12" name="TextBox 11"/>
              <p:cNvSpPr txBox="1">
                <a:spLocks noRot="1" noChangeAspect="1" noMove="1" noResize="1" noEditPoints="1" noAdjustHandles="1" noChangeArrowheads="1" noChangeShapeType="1" noTextEdit="1"/>
              </p:cNvSpPr>
              <p:nvPr/>
            </p:nvSpPr>
            <p:spPr>
              <a:xfrm>
                <a:off x="4427721" y="3062725"/>
                <a:ext cx="1504707" cy="477888"/>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359759" y="5057345"/>
                <a:ext cx="7120033" cy="1606145"/>
              </a:xfrm>
              <a:prstGeom prst="rect">
                <a:avLst/>
              </a:prstGeom>
            </p:spPr>
            <p:txBody>
              <a:bodyPr wrap="square">
                <a:spAutoFit/>
              </a:bodyPr>
              <a:lstStyle/>
              <a:p>
                <a:pPr lvl="1"/>
                <a:r>
                  <a:rPr lang="en-US" sz="2800" dirty="0"/>
                  <a:t>Meta-level rewards:</a:t>
                </a:r>
                <a:br>
                  <a:rPr lang="en-US" sz="2800" dirty="0"/>
                </a:br>
                <a:r>
                  <a:rPr lang="en-US" sz="2800" dirty="0"/>
                  <a:t>		        </a:t>
                </a:r>
                <a14:m>
                  <m:oMath xmlns:m="http://schemas.openxmlformats.org/officeDocument/2006/math">
                    <m:sSub>
                      <m:sSubPr>
                        <m:ctrlPr>
                          <a:rPr lang="en-US" sz="2800" i="1">
                            <a:latin typeface="Cambria Math" charset="0"/>
                          </a:rPr>
                        </m:ctrlPr>
                      </m:sSubPr>
                      <m:e>
                        <m:r>
                          <a:rPr lang="en-US" sz="2800" i="1">
                            <a:latin typeface="Cambria Math" charset="0"/>
                          </a:rPr>
                          <m:t>𝑟</m:t>
                        </m:r>
                      </m:e>
                      <m:sub>
                        <m:r>
                          <m:rPr>
                            <m:sty m:val="p"/>
                          </m:rPr>
                          <a:rPr lang="en-US" sz="2800">
                            <a:latin typeface="Cambria Math" charset="0"/>
                          </a:rPr>
                          <m:t>meta</m:t>
                        </m:r>
                      </m:sub>
                    </m:sSub>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𝑏</m:t>
                            </m:r>
                          </m:e>
                          <m:sub>
                            <m:r>
                              <a:rPr lang="en-US" sz="2800" i="1">
                                <a:latin typeface="Cambria Math" charset="0"/>
                              </a:rPr>
                              <m:t>𝑡</m:t>
                            </m:r>
                          </m:sub>
                        </m:sSub>
                        <m:r>
                          <a:rPr lang="en-US" sz="2800" i="1">
                            <a:latin typeface="Cambria Math" charset="0"/>
                          </a:rPr>
                          <m:t>,</m:t>
                        </m:r>
                        <m:r>
                          <a:rPr lang="en-US" sz="2800" i="1">
                            <a:latin typeface="Cambria Math" charset="0"/>
                          </a:rPr>
                          <m:t>𝑐</m:t>
                        </m:r>
                      </m:e>
                    </m:d>
                    <m:r>
                      <a:rPr lang="en-US" sz="2800" i="1">
                        <a:latin typeface="Cambria Math" charset="0"/>
                      </a:rPr>
                      <m:t>=</m:t>
                    </m:r>
                    <m:r>
                      <a:rPr lang="en-US" sz="2800" i="1">
                        <a:solidFill>
                          <a:srgbClr val="C00000"/>
                        </a:solidFill>
                        <a:latin typeface="Cambria Math" charset="0"/>
                      </a:rPr>
                      <m:t>−</m:t>
                    </m:r>
                    <m:r>
                      <m:rPr>
                        <m:sty m:val="p"/>
                      </m:rPr>
                      <a:rPr lang="en-US" sz="2800">
                        <a:solidFill>
                          <a:srgbClr val="C00000"/>
                        </a:solidFill>
                        <a:latin typeface="Cambria Math" charset="0"/>
                      </a:rPr>
                      <m:t>cost</m:t>
                    </m:r>
                  </m:oMath>
                </a14:m>
                <a:r>
                  <a:rPr lang="en-US" sz="2800" dirty="0"/>
                  <a:t>			</a:t>
                </a:r>
                <a:r>
                  <a:rPr lang="en-US" sz="2800" dirty="0" smtClean="0"/>
                  <a:t>        </a:t>
                </a:r>
                <a14:m>
                  <m:oMath xmlns:m="http://schemas.openxmlformats.org/officeDocument/2006/math">
                    <m:sSub>
                      <m:sSubPr>
                        <m:ctrlPr>
                          <a:rPr lang="en-US" sz="2800" i="1">
                            <a:latin typeface="Cambria Math" charset="0"/>
                          </a:rPr>
                        </m:ctrlPr>
                      </m:sSubPr>
                      <m:e>
                        <m:r>
                          <a:rPr lang="en-US" sz="2800" i="1">
                            <a:latin typeface="Cambria Math" charset="0"/>
                          </a:rPr>
                          <m:t>𝑟</m:t>
                        </m:r>
                      </m:e>
                      <m:sub>
                        <m:r>
                          <m:rPr>
                            <m:sty m:val="p"/>
                          </m:rPr>
                          <a:rPr lang="en-US" sz="2800">
                            <a:latin typeface="Cambria Math" charset="0"/>
                          </a:rPr>
                          <m:t>meta</m:t>
                        </m:r>
                      </m:sub>
                    </m:sSub>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𝑏</m:t>
                            </m:r>
                          </m:e>
                          <m:sub>
                            <m:r>
                              <a:rPr lang="en-US" sz="2800" i="1">
                                <a:latin typeface="Cambria Math" charset="0"/>
                              </a:rPr>
                              <m:t>𝑡</m:t>
                            </m:r>
                          </m:sub>
                        </m:sSub>
                        <m:r>
                          <a:rPr lang="en-US" sz="2800" i="1">
                            <a:latin typeface="Cambria Math" charset="0"/>
                          </a:rPr>
                          <m:t>,</m:t>
                        </m:r>
                        <m:r>
                          <m:rPr>
                            <m:sty m:val="p"/>
                          </m:rPr>
                          <a:rPr lang="en-US" sz="2800">
                            <a:latin typeface="Cambria Math" charset="0"/>
                          </a:rPr>
                          <m:t>act</m:t>
                        </m:r>
                      </m:e>
                    </m:d>
                    <m:r>
                      <a:rPr lang="en-US" sz="2800" i="1">
                        <a:latin typeface="Cambria Math" charset="0"/>
                      </a:rPr>
                      <m:t>=</m:t>
                    </m:r>
                    <m:func>
                      <m:funcPr>
                        <m:ctrlPr>
                          <a:rPr lang="en-US" sz="2800" i="1">
                            <a:latin typeface="Cambria Math" charset="0"/>
                          </a:rPr>
                        </m:ctrlPr>
                      </m:funcPr>
                      <m:fName>
                        <m:limLow>
                          <m:limLowPr>
                            <m:ctrlPr>
                              <a:rPr lang="en-US" sz="2800" i="1">
                                <a:latin typeface="Cambria Math" charset="0"/>
                              </a:rPr>
                            </m:ctrlPr>
                          </m:limLowPr>
                          <m:e>
                            <m:r>
                              <m:rPr>
                                <m:sty m:val="p"/>
                              </m:rPr>
                              <a:rPr lang="en-US" sz="2800">
                                <a:latin typeface="Cambria Math" charset="0"/>
                              </a:rPr>
                              <m:t>max</m:t>
                            </m:r>
                          </m:e>
                          <m:lim>
                            <m:r>
                              <a:rPr lang="en-US" sz="2800" i="1">
                                <a:latin typeface="Cambria Math" charset="0"/>
                              </a:rPr>
                              <m:t>𝑎</m:t>
                            </m:r>
                          </m:lim>
                        </m:limLow>
                      </m:fName>
                      <m:e>
                        <m:sSubSup>
                          <m:sSubSupPr>
                            <m:ctrlPr>
                              <a:rPr lang="en-US" sz="2800" i="1">
                                <a:latin typeface="Cambria Math" charset="0"/>
                              </a:rPr>
                            </m:ctrlPr>
                          </m:sSubSupPr>
                          <m:e>
                            <m:r>
                              <a:rPr lang="en-US" sz="2800" i="1">
                                <a:latin typeface="Cambria Math" charset="0"/>
                              </a:rPr>
                              <m:t>𝜇</m:t>
                            </m:r>
                          </m:e>
                          <m:sub>
                            <m:r>
                              <a:rPr lang="en-US" sz="2800" i="1">
                                <a:latin typeface="Cambria Math" charset="0"/>
                              </a:rPr>
                              <m:t>𝑡</m:t>
                            </m:r>
                          </m:sub>
                          <m:sup>
                            <m:r>
                              <a:rPr lang="en-US" sz="2800" i="1">
                                <a:latin typeface="Cambria Math" charset="0"/>
                              </a:rPr>
                              <m:t>(</m:t>
                            </m:r>
                            <m:r>
                              <a:rPr lang="en-US" sz="2800" i="1">
                                <a:latin typeface="Cambria Math" charset="0"/>
                              </a:rPr>
                              <m:t>𝑎</m:t>
                            </m:r>
                            <m:r>
                              <a:rPr lang="en-US" sz="2800" i="1">
                                <a:latin typeface="Cambria Math" charset="0"/>
                              </a:rPr>
                              <m:t>)</m:t>
                            </m:r>
                          </m:sup>
                        </m:sSubSup>
                      </m:e>
                    </m:func>
                  </m:oMath>
                </a14:m>
                <a:endParaRPr lang="en-US" sz="2800" dirty="0"/>
              </a:p>
            </p:txBody>
          </p:sp>
        </mc:Choice>
        <mc:Fallback xmlns="">
          <p:sp>
            <p:nvSpPr>
              <p:cNvPr id="4" name="Rectangle 3"/>
              <p:cNvSpPr>
                <a:spLocks noRot="1" noChangeAspect="1" noMove="1" noResize="1" noEditPoints="1" noAdjustHandles="1" noChangeArrowheads="1" noChangeShapeType="1" noTextEdit="1"/>
              </p:cNvSpPr>
              <p:nvPr/>
            </p:nvSpPr>
            <p:spPr>
              <a:xfrm>
                <a:off x="359759" y="5057345"/>
                <a:ext cx="7120033" cy="1606145"/>
              </a:xfrm>
              <a:prstGeom prst="rect">
                <a:avLst/>
              </a:prstGeom>
              <a:blipFill rotWithShape="0">
                <a:blip r:embed="rId6"/>
                <a:stretch>
                  <a:fillRect t="-3802"/>
                </a:stretch>
              </a:blipFill>
            </p:spPr>
            <p:txBody>
              <a:bodyPr/>
              <a:lstStyle/>
              <a:p>
                <a:r>
                  <a:rPr lang="en-US">
                    <a:noFill/>
                  </a:rPr>
                  <a:t> </a:t>
                </a:r>
              </a:p>
            </p:txBody>
          </p:sp>
        </mc:Fallback>
      </mc:AlternateContent>
    </p:spTree>
    <p:extLst>
      <p:ext uri="{BB962C8B-B14F-4D97-AF65-F5344CB8AC3E}">
        <p14:creationId xmlns:p14="http://schemas.microsoft.com/office/powerpoint/2010/main" val="4134432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228600" lvl="1" algn="ctr">
                  <a:spcBef>
                    <a:spcPts val="1000"/>
                  </a:spcBef>
                </a:pPr>
                <a:r>
                  <a:rPr lang="en-US" i="1" dirty="0">
                    <a:latin typeface="Cambria Math" charset="0"/>
                  </a:rPr>
                  <a:t/>
                </a:r>
                <a:br>
                  <a:rPr lang="en-US" i="1" dirty="0">
                    <a:latin typeface="Cambria Math" charset="0"/>
                  </a:rPr>
                </a:br>
                <a:r>
                  <a:rPr lang="en-US" dirty="0"/>
                  <a:t> </a:t>
                </a:r>
                <a14:m>
                  <m:oMath xmlns:m="http://schemas.openxmlformats.org/officeDocument/2006/math">
                    <m:sSubSup>
                      <m:sSubSupPr>
                        <m:ctrlPr>
                          <a:rPr lang="en-US" i="1">
                            <a:latin typeface="Cambria Math" charset="0"/>
                          </a:rPr>
                        </m:ctrlPr>
                      </m:sSubSupPr>
                      <m:e>
                        <m:r>
                          <m:rPr>
                            <m:sty m:val="p"/>
                          </m:rPr>
                          <a:rPr lang="en-US">
                            <a:latin typeface="Cambria Math" charset="0"/>
                          </a:rPr>
                          <m:t>Var</m:t>
                        </m:r>
                      </m:e>
                      <m:sub>
                        <m:r>
                          <a:rPr lang="en-US" i="1">
                            <a:latin typeface="Cambria Math" charset="0"/>
                          </a:rPr>
                          <m:t>𝑡</m:t>
                        </m:r>
                      </m:sub>
                      <m:sup>
                        <m:r>
                          <a:rPr lang="en-US" i="1">
                            <a:latin typeface="Cambria Math" charset="0"/>
                          </a:rPr>
                          <m:t>(</m:t>
                        </m:r>
                        <m:r>
                          <a:rPr lang="en-US" i="1">
                            <a:latin typeface="Cambria Math" charset="0"/>
                          </a:rPr>
                          <m:t>𝑔</m:t>
                        </m:r>
                        <m:r>
                          <a:rPr lang="en-US" i="1">
                            <a:latin typeface="Cambria Math" charset="0"/>
                          </a:rPr>
                          <m:t>)</m:t>
                        </m:r>
                      </m:sup>
                    </m:sSubSup>
                    <m:r>
                      <a:rPr lang="en-US" i="1">
                        <a:latin typeface="Cambria Math" charset="0"/>
                      </a:rPr>
                      <m:t>=</m:t>
                    </m:r>
                    <m:sSup>
                      <m:sSupPr>
                        <m:ctrlPr>
                          <a:rPr lang="en-US" i="1">
                            <a:latin typeface="Cambria Math" charset="0"/>
                          </a:rPr>
                        </m:ctrlPr>
                      </m:sSupPr>
                      <m:e>
                        <m:nary>
                          <m:naryPr>
                            <m:chr m:val="∑"/>
                            <m:ctrlPr>
                              <a:rPr lang="is-IS" i="1">
                                <a:latin typeface="Cambria Math" charset="0"/>
                              </a:rPr>
                            </m:ctrlPr>
                          </m:naryPr>
                          <m:sub>
                            <m:d>
                              <m:dPr>
                                <m:ctrlPr>
                                  <a:rPr lang="en-US" i="1">
                                    <a:latin typeface="Cambria Math" charset="0"/>
                                  </a:rPr>
                                </m:ctrlPr>
                              </m:dPr>
                              <m:e>
                                <m:r>
                                  <m:rPr>
                                    <m:brk m:alnAt="23"/>
                                  </m:rPr>
                                  <a:rPr lang="en-US" i="1">
                                    <a:latin typeface="Cambria Math" charset="0"/>
                                  </a:rPr>
                                  <m:t>𝑜</m:t>
                                </m:r>
                                <m:r>
                                  <a:rPr lang="en-US" i="1">
                                    <a:latin typeface="Cambria Math" charset="0"/>
                                  </a:rPr>
                                  <m:t>,</m:t>
                                </m:r>
                                <m:r>
                                  <a:rPr lang="en-US" i="1">
                                    <a:latin typeface="Cambria Math" charset="0"/>
                                  </a:rPr>
                                  <m:t>𝑔</m:t>
                                </m:r>
                              </m:e>
                            </m:d>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sSup>
                              <m:sSupPr>
                                <m:ctrlPr>
                                  <a:rPr lang="en-US" i="1">
                                    <a:latin typeface="Cambria Math" charset="0"/>
                                  </a:rPr>
                                </m:ctrlPr>
                              </m:sSupPr>
                              <m:e>
                                <m:d>
                                  <m:dPr>
                                    <m:ctrlPr>
                                      <a:rPr lang="en-US" i="1">
                                        <a:latin typeface="Cambria Math" charset="0"/>
                                      </a:rPr>
                                    </m:ctrlPr>
                                  </m:dPr>
                                  <m:e>
                                    <m:r>
                                      <a:rPr lang="en-US" i="1">
                                        <a:latin typeface="Cambria Math" charset="0"/>
                                      </a:rPr>
                                      <m:t>𝑜</m:t>
                                    </m:r>
                                  </m:e>
                                </m:d>
                              </m:e>
                              <m:sup>
                                <m:r>
                                  <a:rPr lang="en-US" i="1">
                                    <a:latin typeface="Cambria Math" charset="0"/>
                                  </a:rPr>
                                  <m:t>2</m:t>
                                </m:r>
                              </m:sup>
                            </m:sSup>
                          </m:e>
                        </m:nary>
                      </m:e>
                      <m:sup/>
                    </m:sSup>
                    <m:r>
                      <a:rPr lang="en-US" i="1">
                        <a:latin typeface="Cambria Math" charset="0"/>
                      </a:rPr>
                      <m:t>⋅</m:t>
                    </m:r>
                    <m:sSubSup>
                      <m:sSubSupPr>
                        <m:ctrlPr>
                          <a:rPr lang="en-US" i="1">
                            <a:latin typeface="Cambria Math" charset="0"/>
                          </a:rPr>
                        </m:ctrlPr>
                      </m:sSubSupPr>
                      <m:e>
                        <m:r>
                          <a:rPr lang="en-US" i="1">
                            <a:latin typeface="Cambria Math" charset="0"/>
                          </a:rPr>
                          <m:t>𝜎</m:t>
                        </m:r>
                      </m:e>
                      <m:sub>
                        <m:r>
                          <a:rPr lang="en-US" i="1">
                            <a:latin typeface="Cambria Math" charset="0"/>
                          </a:rPr>
                          <m:t>𝑣</m:t>
                        </m:r>
                      </m:sub>
                      <m:sup>
                        <m:r>
                          <a:rPr lang="en-US" i="1">
                            <a:latin typeface="Cambria Math" charset="0"/>
                          </a:rPr>
                          <m:t>2</m:t>
                        </m:r>
                      </m:sup>
                    </m:sSubSup>
                    <m:r>
                      <a:rPr lang="en-US" i="1">
                        <a:latin typeface="Cambria Math" charset="0"/>
                      </a:rPr>
                      <m:t> </m:t>
                    </m:r>
                  </m:oMath>
                </a14:m>
                <a:r>
                  <a:rPr lang="en-US" i="1" dirty="0">
                    <a:latin typeface="Cambria Math" charset="0"/>
                  </a:rPr>
                  <a:t/>
                </a:r>
                <a:br>
                  <a:rPr lang="en-US" i="1" dirty="0">
                    <a:latin typeface="Cambria Math" charset="0"/>
                  </a:rPr>
                </a:br>
                <a14:m>
                  <m:oMath xmlns:m="http://schemas.openxmlformats.org/officeDocument/2006/math">
                    <m:sSubSup>
                      <m:sSubSupPr>
                        <m:ctrlPr>
                          <a:rPr lang="en-US" i="1">
                            <a:latin typeface="Cambria Math" charset="0"/>
                          </a:rPr>
                        </m:ctrlPr>
                      </m:sSubSupPr>
                      <m:e>
                        <m:r>
                          <a:rPr lang="en-US" i="1">
                            <a:latin typeface="Cambria Math" charset="0"/>
                          </a:rPr>
                          <m:t>𝜇</m:t>
                        </m:r>
                      </m:e>
                      <m:sub>
                        <m:r>
                          <a:rPr lang="en-US" i="1">
                            <a:latin typeface="Cambria Math" charset="0"/>
                          </a:rPr>
                          <m:t>𝑡</m:t>
                        </m:r>
                      </m:sub>
                      <m:sup>
                        <m:r>
                          <a:rPr lang="en-US" i="1">
                            <a:latin typeface="Cambria Math" charset="0"/>
                          </a:rPr>
                          <m:t>(</m:t>
                        </m:r>
                        <m:r>
                          <a:rPr lang="en-US" i="1">
                            <a:latin typeface="Cambria Math" charset="0"/>
                          </a:rPr>
                          <m:t>𝑔</m:t>
                        </m:r>
                        <m:r>
                          <a:rPr lang="en-US" i="1">
                            <a:latin typeface="Cambria Math" charset="0"/>
                          </a:rPr>
                          <m:t>)</m:t>
                        </m:r>
                      </m:sup>
                    </m:sSubSup>
                    <m:r>
                      <a:rPr lang="en-US" i="1">
                        <a:latin typeface="Cambria Math" charset="0"/>
                      </a:rPr>
                      <m:t>=</m:t>
                    </m:r>
                    <m:nary>
                      <m:naryPr>
                        <m:chr m:val="∑"/>
                        <m:supHide m:val="on"/>
                        <m:ctrlPr>
                          <a:rPr lang="en-US" i="1">
                            <a:latin typeface="Cambria Math" charset="0"/>
                          </a:rPr>
                        </m:ctrlPr>
                      </m:naryPr>
                      <m:sub>
                        <m:r>
                          <m:rPr>
                            <m:brk m:alnAt="7"/>
                          </m:rPr>
                          <a:rPr lang="en-US" i="1">
                            <a:latin typeface="Cambria Math" charset="0"/>
                          </a:rPr>
                          <m:t>(</m:t>
                        </m:r>
                        <m:r>
                          <a:rPr lang="en-US" i="1">
                            <a:latin typeface="Cambria Math" charset="0"/>
                          </a:rPr>
                          <m:t>𝑜</m:t>
                        </m:r>
                        <m:r>
                          <a:rPr lang="en-US" i="1">
                            <a:latin typeface="Cambria Math" charset="0"/>
                          </a:rPr>
                          <m:t>,</m:t>
                        </m:r>
                        <m:r>
                          <a:rPr lang="en-US" i="1">
                            <a:latin typeface="Cambria Math" charset="0"/>
                          </a:rPr>
                          <m:t>𝑔</m:t>
                        </m:r>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d>
                          <m:dPr>
                            <m:ctrlPr>
                              <a:rPr lang="en-US" i="1">
                                <a:latin typeface="Cambria Math" charset="0"/>
                              </a:rPr>
                            </m:ctrlPr>
                          </m:dPr>
                          <m:e>
                            <m:r>
                              <a:rPr lang="en-US" i="1">
                                <a:latin typeface="Cambria Math" charset="0"/>
                              </a:rPr>
                              <m:t>𝑜</m:t>
                            </m:r>
                          </m:e>
                        </m:d>
                        <m:r>
                          <a:rPr lang="en-US" i="1">
                            <a:latin typeface="Cambria Math" charset="0"/>
                          </a:rPr>
                          <m:t>⋅</m:t>
                        </m:r>
                        <m:sSub>
                          <m:sSubPr>
                            <m:ctrlPr>
                              <a:rPr lang="en-US" i="1">
                                <a:latin typeface="Cambria Math" charset="0"/>
                              </a:rPr>
                            </m:ctrlPr>
                          </m:sSubPr>
                          <m:e>
                            <m:r>
                              <a:rPr lang="en-US" i="1">
                                <a:latin typeface="Cambria Math" charset="0"/>
                              </a:rPr>
                              <m:t>𝑣</m:t>
                            </m:r>
                          </m:e>
                          <m:sub>
                            <m:r>
                              <a:rPr lang="en-US" i="1">
                                <a:latin typeface="Cambria Math" charset="0"/>
                              </a:rPr>
                              <m:t>𝑜</m:t>
                            </m:r>
                            <m:r>
                              <a:rPr lang="en-US" i="1">
                                <a:latin typeface="Cambria Math" charset="0"/>
                              </a:rPr>
                              <m:t>,</m:t>
                            </m:r>
                            <m:r>
                              <a:rPr lang="en-US" i="1">
                                <a:latin typeface="Cambria Math" charset="0"/>
                              </a:rPr>
                              <m:t>𝑔</m:t>
                            </m:r>
                          </m:sub>
                        </m:sSub>
                        <m:r>
                          <a:rPr lang="en-US" i="1">
                            <a:latin typeface="Cambria Math" charset="0"/>
                          </a:rPr>
                          <m:t>+</m:t>
                        </m:r>
                      </m:e>
                    </m:nary>
                    <m:nary>
                      <m:naryPr>
                        <m:chr m:val="∑"/>
                        <m:supHide m:val="on"/>
                        <m:ctrlPr>
                          <a:rPr lang="en-US" i="1">
                            <a:latin typeface="Cambria Math" charset="0"/>
                          </a:rPr>
                        </m:ctrlPr>
                      </m:naryPr>
                      <m:sub>
                        <m:d>
                          <m:dPr>
                            <m:ctrlPr>
                              <a:rPr lang="en-US" i="1">
                                <a:latin typeface="Cambria Math" charset="0"/>
                              </a:rPr>
                            </m:ctrlPr>
                          </m:dPr>
                          <m:e>
                            <m:r>
                              <a:rPr lang="en-US" i="1">
                                <a:latin typeface="Cambria Math" charset="0"/>
                              </a:rPr>
                              <m:t>𝑜</m:t>
                            </m:r>
                            <m:r>
                              <a:rPr lang="en-US" i="1">
                                <a:latin typeface="Cambria Math" charset="0"/>
                              </a:rPr>
                              <m:t>,</m:t>
                            </m:r>
                            <m:r>
                              <a:rPr lang="en-US" i="1">
                                <a:latin typeface="Cambria Math" charset="0"/>
                              </a:rPr>
                              <m:t>𝑔</m:t>
                            </m:r>
                          </m:e>
                        </m:d>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d>
                          <m:dPr>
                            <m:ctrlPr>
                              <a:rPr lang="en-US" i="1">
                                <a:latin typeface="Cambria Math" charset="0"/>
                              </a:rPr>
                            </m:ctrlPr>
                          </m:dPr>
                          <m:e>
                            <m:r>
                              <a:rPr lang="en-US" i="1">
                                <a:latin typeface="Cambria Math" charset="0"/>
                              </a:rPr>
                              <m:t>𝑜</m:t>
                            </m:r>
                          </m:e>
                        </m:d>
                        <m:r>
                          <a:rPr lang="en-US" i="1">
                            <a:latin typeface="Cambria Math" charset="0"/>
                          </a:rPr>
                          <m:t>⋅</m:t>
                        </m:r>
                        <m:acc>
                          <m:accPr>
                            <m:chr m:val="̅"/>
                            <m:ctrlPr>
                              <a:rPr lang="en-US" i="1">
                                <a:latin typeface="Cambria Math" charset="0"/>
                              </a:rPr>
                            </m:ctrlPr>
                          </m:accPr>
                          <m:e>
                            <m:r>
                              <a:rPr lang="en-US" i="1">
                                <a:latin typeface="Cambria Math" charset="0"/>
                              </a:rPr>
                              <m:t>𝑣</m:t>
                            </m:r>
                          </m:e>
                        </m:acc>
                      </m:e>
                    </m:nary>
                  </m:oMath>
                </a14:m>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t="-1401"/>
                </a:stretch>
              </a:blipFill>
            </p:spPr>
            <p:txBody>
              <a:bodyPr/>
              <a:lstStyle/>
              <a:p>
                <a:r>
                  <a:rPr lang="en-US">
                    <a:noFill/>
                  </a:rPr>
                  <a:t> </a:t>
                </a:r>
              </a:p>
            </p:txBody>
          </p:sp>
        </mc:Fallback>
      </mc:AlternateContent>
    </p:spTree>
    <p:extLst>
      <p:ext uri="{BB962C8B-B14F-4D97-AF65-F5344CB8AC3E}">
        <p14:creationId xmlns:p14="http://schemas.microsoft.com/office/powerpoint/2010/main" val="9238316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r>
              <a:rPr lang="en-US" dirty="0" smtClean="0"/>
              <a:t>Bounded-optimal decision-making</a:t>
            </a:r>
          </a:p>
          <a:p>
            <a:pPr marL="0" indent="0" algn="ctr">
              <a:buNone/>
            </a:pPr>
            <a:r>
              <a:rPr lang="en-US" dirty="0" smtClean="0"/>
              <a:t> </a:t>
            </a:r>
            <a:r>
              <a:rPr lang="en-US" sz="4800" dirty="0" smtClean="0"/>
              <a:t>=</a:t>
            </a:r>
            <a:r>
              <a:rPr lang="en-US" dirty="0" smtClean="0"/>
              <a:t> </a:t>
            </a:r>
          </a:p>
          <a:p>
            <a:pPr marL="0" indent="0" algn="ctr">
              <a:buNone/>
            </a:pPr>
            <a:r>
              <a:rPr lang="en-US" dirty="0" smtClean="0"/>
              <a:t>optimal solution to the problem of meta-decision-making</a:t>
            </a:r>
            <a:endParaRPr lang="en-US" dirty="0"/>
          </a:p>
        </p:txBody>
      </p:sp>
      <p:sp>
        <p:nvSpPr>
          <p:cNvPr id="3" name="Title 2"/>
          <p:cNvSpPr>
            <a:spLocks noGrp="1"/>
          </p:cNvSpPr>
          <p:nvPr>
            <p:ph type="title"/>
          </p:nvPr>
        </p:nvSpPr>
        <p:spPr>
          <a:xfrm>
            <a:off x="114300" y="365127"/>
            <a:ext cx="10057381" cy="1325563"/>
          </a:xfrm>
        </p:spPr>
        <p:txBody>
          <a:bodyPr/>
          <a:lstStyle/>
          <a:p>
            <a:pPr algn="ctr"/>
            <a:r>
              <a:rPr lang="en-US" dirty="0" smtClean="0">
                <a:ea typeface="Avenir Heavy" charset="0"/>
                <a:cs typeface="Avenir Heavy" charset="0"/>
              </a:rPr>
              <a:t>Approach </a:t>
            </a:r>
            <a:r>
              <a:rPr lang="en-US" smtClean="0">
                <a:ea typeface="Avenir Heavy" charset="0"/>
                <a:cs typeface="Avenir Heavy" charset="0"/>
              </a:rPr>
              <a:t>to discovering rational heuristics</a:t>
            </a:r>
            <a:endParaRPr lang="en-US" dirty="0"/>
          </a:p>
        </p:txBody>
      </p:sp>
      <p:sp>
        <p:nvSpPr>
          <p:cNvPr id="4" name="TextBox 3"/>
          <p:cNvSpPr txBox="1"/>
          <p:nvPr/>
        </p:nvSpPr>
        <p:spPr>
          <a:xfrm>
            <a:off x="4978400" y="6261096"/>
            <a:ext cx="5193281" cy="461665"/>
          </a:xfrm>
          <a:prstGeom prst="rect">
            <a:avLst/>
          </a:prstGeom>
          <a:noFill/>
        </p:spPr>
        <p:txBody>
          <a:bodyPr wrap="none" rtlCol="0">
            <a:spAutoFit/>
          </a:bodyPr>
          <a:lstStyle/>
          <a:p>
            <a:r>
              <a:rPr lang="en-US" sz="2400" dirty="0" smtClean="0"/>
              <a:t>(</a:t>
            </a:r>
            <a:r>
              <a:rPr lang="en-US" sz="2400" dirty="0" err="1" smtClean="0"/>
              <a:t>Rusell</a:t>
            </a:r>
            <a:r>
              <a:rPr lang="en-US" sz="2400" dirty="0" smtClean="0"/>
              <a:t> &amp; </a:t>
            </a:r>
            <a:r>
              <a:rPr lang="en-US" sz="2400" dirty="0" err="1" smtClean="0"/>
              <a:t>Wefald</a:t>
            </a:r>
            <a:r>
              <a:rPr lang="en-US" sz="2400" dirty="0" smtClean="0"/>
              <a:t>, 1991; Hay et al., 2012)</a:t>
            </a:r>
            <a:endParaRPr lang="en-US" sz="2400" dirty="0"/>
          </a:p>
        </p:txBody>
      </p:sp>
    </p:spTree>
    <p:extLst>
      <p:ext uri="{BB962C8B-B14F-4D97-AF65-F5344CB8AC3E}">
        <p14:creationId xmlns:p14="http://schemas.microsoft.com/office/powerpoint/2010/main" val="10716948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0" y="2597847"/>
            <a:ext cx="2881108" cy="542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79400" y="327205"/>
            <a:ext cx="9550400" cy="964407"/>
          </a:xfrm>
        </p:spPr>
        <p:txBody>
          <a:bodyPr>
            <a:normAutofit fontScale="90000"/>
          </a:bodyPr>
          <a:lstStyle/>
          <a:p>
            <a:pPr algn="ctr"/>
            <a:r>
              <a:rPr lang="en-US" smtClean="0"/>
              <a:t>Modeling Meta-Decision-Making Problems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42911" y="1383181"/>
                <a:ext cx="7522539" cy="506203"/>
              </a:xfrm>
            </p:spPr>
            <p:txBody>
              <a:bodyPr>
                <a:normAutofit/>
              </a:bodyPr>
              <a:lstStyle/>
              <a:p>
                <a:pPr marL="0" indent="0">
                  <a:buNone/>
                </a:pPr>
                <a:r>
                  <a:rPr lang="en-US" dirty="0" smtClean="0"/>
                  <a:t>Meta-level MDP	</a:t>
                </a:r>
                <a14:m>
                  <m:oMath xmlns:m="http://schemas.openxmlformats.org/officeDocument/2006/math">
                    <m:sSub>
                      <m:sSubPr>
                        <m:ctrlPr>
                          <a:rPr lang="en-US" i="1" dirty="0" smtClean="0">
                            <a:solidFill>
                              <a:schemeClr val="tx1"/>
                            </a:solidFill>
                            <a:latin typeface="Cambria Math" charset="0"/>
                          </a:rPr>
                        </m:ctrlPr>
                      </m:sSubPr>
                      <m:e>
                        <m:r>
                          <a:rPr lang="en-US" i="1" dirty="0">
                            <a:solidFill>
                              <a:schemeClr val="tx1"/>
                            </a:solidFill>
                            <a:latin typeface="Cambria Math" charset="0"/>
                          </a:rPr>
                          <m:t>𝑀</m:t>
                        </m:r>
                      </m:e>
                      <m:sub>
                        <m:r>
                          <m:rPr>
                            <m:sty m:val="p"/>
                          </m:rPr>
                          <a:rPr lang="en-US" dirty="0">
                            <a:solidFill>
                              <a:schemeClr val="tx1"/>
                            </a:solidFill>
                            <a:latin typeface="Cambria Math" charset="0"/>
                          </a:rPr>
                          <m:t>meta</m:t>
                        </m:r>
                      </m:sub>
                    </m:sSub>
                    <m:r>
                      <a:rPr lang="en-US" i="1" dirty="0">
                        <a:solidFill>
                          <a:schemeClr val="tx1"/>
                        </a:solidFill>
                        <a:latin typeface="Cambria Math" charset="0"/>
                      </a:rPr>
                      <m:t>=(</m:t>
                    </m:r>
                    <m:r>
                      <a:rPr lang="en-US" i="1" dirty="0" smtClean="0">
                        <a:solidFill>
                          <a:srgbClr val="C00000"/>
                        </a:solidFill>
                        <a:latin typeface="Cambria Math" charset="0"/>
                        <a:ea typeface="Cambria Math" charset="0"/>
                        <a:cs typeface="Cambria Math" charset="0"/>
                      </a:rPr>
                      <m:t>ℬ</m:t>
                    </m:r>
                    <m:r>
                      <a:rPr lang="en-US" i="1" dirty="0">
                        <a:solidFill>
                          <a:srgbClr val="0070C0"/>
                        </a:solidFill>
                        <a:latin typeface="Cambria Math" charset="0"/>
                      </a:rPr>
                      <m:t>,</m:t>
                    </m:r>
                    <m:r>
                      <a:rPr lang="en-US" i="1" dirty="0" smtClean="0">
                        <a:solidFill>
                          <a:schemeClr val="accent6">
                            <a:lumMod val="50000"/>
                          </a:schemeClr>
                        </a:solidFill>
                        <a:latin typeface="Cambria Math" charset="0"/>
                        <a:ea typeface="Cambria Math" charset="0"/>
                        <a:cs typeface="Cambria Math" charset="0"/>
                      </a:rPr>
                      <m:t>𝒞</m:t>
                    </m:r>
                    <m:r>
                      <a:rPr lang="en-US" i="1" dirty="0">
                        <a:solidFill>
                          <a:srgbClr val="0070C0"/>
                        </a:solidFill>
                        <a:latin typeface="Cambria Math" charset="0"/>
                      </a:rPr>
                      <m:t>,</m:t>
                    </m:r>
                    <m:sSub>
                      <m:sSubPr>
                        <m:ctrlPr>
                          <a:rPr lang="en-US" i="1" dirty="0">
                            <a:solidFill>
                              <a:srgbClr val="0070C0"/>
                            </a:solidFill>
                            <a:latin typeface="Cambria Math" charset="0"/>
                          </a:rPr>
                        </m:ctrlPr>
                      </m:sSubPr>
                      <m:e>
                        <m:r>
                          <a:rPr lang="en-US" i="1" dirty="0">
                            <a:solidFill>
                              <a:srgbClr val="0070C0"/>
                            </a:solidFill>
                            <a:latin typeface="Cambria Math" charset="0"/>
                          </a:rPr>
                          <m:t>𝑇</m:t>
                        </m:r>
                      </m:e>
                      <m:sub>
                        <m:r>
                          <m:rPr>
                            <m:sty m:val="p"/>
                          </m:rPr>
                          <a:rPr lang="en-US" dirty="0">
                            <a:solidFill>
                              <a:srgbClr val="0070C0"/>
                            </a:solidFill>
                            <a:latin typeface="Cambria Math" charset="0"/>
                          </a:rPr>
                          <m:t>meta</m:t>
                        </m:r>
                      </m:sub>
                    </m:sSub>
                    <m:r>
                      <a:rPr lang="en-US" i="1" dirty="0">
                        <a:solidFill>
                          <a:srgbClr val="0070C0"/>
                        </a:solidFill>
                        <a:latin typeface="Cambria Math" charset="0"/>
                      </a:rPr>
                      <m:t>,</m:t>
                    </m:r>
                    <m:sSub>
                      <m:sSubPr>
                        <m:ctrlPr>
                          <a:rPr lang="en-US" i="1" dirty="0" smtClean="0">
                            <a:solidFill>
                              <a:srgbClr val="7030A0"/>
                            </a:solidFill>
                            <a:latin typeface="Cambria Math" charset="0"/>
                          </a:rPr>
                        </m:ctrlPr>
                      </m:sSubPr>
                      <m:e>
                        <m:r>
                          <a:rPr lang="en-US" i="1" dirty="0">
                            <a:solidFill>
                              <a:srgbClr val="7030A0"/>
                            </a:solidFill>
                            <a:latin typeface="Cambria Math" charset="0"/>
                          </a:rPr>
                          <m:t>𝑟</m:t>
                        </m:r>
                      </m:e>
                      <m:sub>
                        <m:r>
                          <m:rPr>
                            <m:sty m:val="p"/>
                          </m:rPr>
                          <a:rPr lang="en-US" dirty="0">
                            <a:solidFill>
                              <a:srgbClr val="7030A0"/>
                            </a:solidFill>
                            <a:latin typeface="Cambria Math" charset="0"/>
                          </a:rPr>
                          <m:t>meta</m:t>
                        </m:r>
                      </m:sub>
                    </m:sSub>
                    <m:r>
                      <a:rPr lang="en-US" i="1" dirty="0" smtClean="0">
                        <a:solidFill>
                          <a:schemeClr val="tx1"/>
                        </a:solidFill>
                        <a:latin typeface="Cambria Math" charset="0"/>
                      </a:rPr>
                      <m:t>)</m:t>
                    </m:r>
                  </m:oMath>
                </a14:m>
                <a:endParaRPr lang="en-US" dirty="0">
                  <a:solidFill>
                    <a:srgbClr val="0070C0"/>
                  </a:solidFill>
                </a:endParaRPr>
              </a:p>
              <a:p>
                <a:endParaRPr lang="en-US" dirty="0" smtClean="0"/>
              </a:p>
              <a:p>
                <a:endParaRPr lang="en-US" dirty="0"/>
              </a:p>
              <a:p>
                <a:endParaRPr lang="en-US" dirty="0" smtClean="0"/>
              </a:p>
              <a:p>
                <a:endParaRPr lang="en-US" dirty="0"/>
              </a:p>
              <a:p>
                <a:endParaRPr lang="en-US" dirty="0" smtClean="0"/>
              </a:p>
              <a:p>
                <a:endParaRPr lang="en-US" dirty="0" smtClean="0"/>
              </a:p>
              <a:p>
                <a:endParaRPr lang="en-US" dirty="0"/>
              </a:p>
              <a:p>
                <a:endParaRPr lang="en-US"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42911" y="1383181"/>
                <a:ext cx="7522539" cy="506203"/>
              </a:xfrm>
              <a:blipFill rotWithShape="0">
                <a:blip r:embed="rId3"/>
                <a:stretch>
                  <a:fillRect l="-1702" t="-20482" b="-28916"/>
                </a:stretch>
              </a:blipFill>
            </p:spPr>
            <p:txBody>
              <a:bodyPr/>
              <a:lstStyle/>
              <a:p>
                <a:r>
                  <a:rPr lang="en-US">
                    <a:noFill/>
                  </a:rPr>
                  <a:t> </a:t>
                </a:r>
              </a:p>
            </p:txBody>
          </p:sp>
        </mc:Fallback>
      </mc:AlternateContent>
      <p:pic>
        <p:nvPicPr>
          <p:cNvPr id="8" name="Picture 7"/>
          <p:cNvPicPr>
            <a:picLocks noChangeAspect="1"/>
          </p:cNvPicPr>
          <p:nvPr/>
        </p:nvPicPr>
        <p:blipFill>
          <a:blip r:embed="rId4"/>
          <a:stretch>
            <a:fillRect/>
          </a:stretch>
        </p:blipFill>
        <p:spPr>
          <a:xfrm>
            <a:off x="23508" y="1979944"/>
            <a:ext cx="10238092" cy="4406830"/>
          </a:xfrm>
          <a:prstGeom prst="rect">
            <a:avLst/>
          </a:prstGeom>
        </p:spPr>
      </p:pic>
      <mc:AlternateContent xmlns:mc="http://schemas.openxmlformats.org/markup-compatibility/2006" xmlns:a14="http://schemas.microsoft.com/office/drawing/2010/main">
        <mc:Choice Requires="a14">
          <p:sp>
            <p:nvSpPr>
              <p:cNvPr id="4" name="TextBox 3"/>
              <p:cNvSpPr txBox="1"/>
              <p:nvPr/>
            </p:nvSpPr>
            <p:spPr>
              <a:xfrm>
                <a:off x="1663700" y="4040274"/>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−1</m:t>
                          </m:r>
                        </m:sub>
                      </m:sSub>
                    </m:oMath>
                  </m:oMathPara>
                </a14:m>
                <a:endParaRPr lang="en-US" sz="2400" dirty="0">
                  <a:solidFill>
                    <a:srgbClr val="C00000"/>
                  </a:solidFill>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1663700" y="4040274"/>
                <a:ext cx="834396" cy="461665"/>
              </a:xfrm>
              <a:prstGeom prst="rect">
                <a:avLst/>
              </a:prstGeom>
              <a:blipFill rotWithShape="0">
                <a:blip r:embed="rId5"/>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3846620" y="4040274"/>
                <a:ext cx="54104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sub>
                      </m:sSub>
                    </m:oMath>
                  </m:oMathPara>
                </a14:m>
                <a:endParaRPr lang="en-US" sz="2400" dirty="0">
                  <a:solidFill>
                    <a:srgbClr val="C00000"/>
                  </a:solidFill>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3846620" y="4040274"/>
                <a:ext cx="541046" cy="461665"/>
              </a:xfrm>
              <a:prstGeom prst="rect">
                <a:avLst/>
              </a:prstGeom>
              <a:blipFill rotWithShape="0">
                <a:blip r:embed="rId6"/>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5746826" y="4030762"/>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+1</m:t>
                          </m:r>
                        </m:sub>
                      </m:sSub>
                    </m:oMath>
                  </m:oMathPara>
                </a14:m>
                <a:endParaRPr lang="en-US" sz="2400" dirty="0">
                  <a:solidFill>
                    <a:srgbClr val="C00000"/>
                  </a:solidFill>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5746826" y="4030762"/>
                <a:ext cx="834396" cy="461665"/>
              </a:xfrm>
              <a:prstGeom prst="rect">
                <a:avLst/>
              </a:prstGeom>
              <a:blipFill rotWithShape="0">
                <a:blip r:embed="rId7"/>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p:cNvSpPr txBox="1"/>
              <p:nvPr/>
            </p:nvSpPr>
            <p:spPr>
              <a:xfrm>
                <a:off x="2504586" y="5368333"/>
                <a:ext cx="812274"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r>
                            <a:rPr lang="en-US" sz="2400" b="0" i="1" dirty="0" smtClean="0">
                              <a:solidFill>
                                <a:schemeClr val="accent6">
                                  <a:lumMod val="50000"/>
                                </a:schemeClr>
                              </a:solidFill>
                              <a:latin typeface="Cambria Math" charset="0"/>
                            </a:rPr>
                            <m:t>−1</m:t>
                          </m:r>
                        </m:sub>
                      </m:sSub>
                    </m:oMath>
                  </m:oMathPara>
                </a14:m>
                <a:endParaRPr lang="en-US" sz="2400" dirty="0">
                  <a:solidFill>
                    <a:schemeClr val="accent6">
                      <a:lumMod val="50000"/>
                    </a:schemeClr>
                  </a:solidFill>
                </a:endParaRPr>
              </a:p>
            </p:txBody>
          </p:sp>
        </mc:Choice>
        <mc:Fallback xmlns="">
          <p:sp>
            <p:nvSpPr>
              <p:cNvPr id="13" name="TextBox 12"/>
              <p:cNvSpPr txBox="1">
                <a:spLocks noRot="1" noChangeAspect="1" noMove="1" noResize="1" noEditPoints="1" noAdjustHandles="1" noChangeArrowheads="1" noChangeShapeType="1" noTextEdit="1"/>
              </p:cNvSpPr>
              <p:nvPr/>
            </p:nvSpPr>
            <p:spPr>
              <a:xfrm>
                <a:off x="2504586" y="5368333"/>
                <a:ext cx="812274" cy="461665"/>
              </a:xfrm>
              <a:prstGeom prst="rect">
                <a:avLst/>
              </a:prstGeom>
              <a:blipFill rotWithShape="0">
                <a:blip r:embed="rId8"/>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6705752" y="5353967"/>
                <a:ext cx="623016" cy="461665"/>
              </a:xfrm>
              <a:prstGeom prst="rect">
                <a:avLst/>
              </a:prstGeom>
              <a:solidFill>
                <a:schemeClr val="bg1"/>
              </a:solid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r>
                            <a:rPr lang="en-US" sz="2400" b="0" i="1" dirty="0" smtClean="0">
                              <a:solidFill>
                                <a:schemeClr val="accent6">
                                  <a:lumMod val="50000"/>
                                </a:schemeClr>
                              </a:solidFill>
                              <a:latin typeface="Cambria Math" charset="0"/>
                            </a:rPr>
                            <m:t>+1</m:t>
                          </m:r>
                        </m:sub>
                      </m:sSub>
                    </m:oMath>
                  </m:oMathPara>
                </a14:m>
                <a:endParaRPr lang="en-US" sz="2400" dirty="0">
                  <a:solidFill>
                    <a:schemeClr val="accent6">
                      <a:lumMod val="50000"/>
                    </a:schemeClr>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6705752" y="5353967"/>
                <a:ext cx="623016" cy="461665"/>
              </a:xfrm>
              <a:prstGeom prst="rect">
                <a:avLst/>
              </a:prstGeom>
              <a:blipFill rotWithShape="0">
                <a:blip r:embed="rId9"/>
                <a:stretch>
                  <a:fillRect l="-1961" r="-13725"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3422529" y="2275451"/>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3422529" y="2275451"/>
                <a:ext cx="694614" cy="322396"/>
              </a:xfrm>
              <a:prstGeom prst="rect">
                <a:avLst/>
              </a:prstGeom>
              <a:blipFill rotWithShape="0">
                <a:blip r:embed="rId10"/>
                <a:stretch>
                  <a:fillRect l="-7895" r="-4386" b="-2264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5479929" y="2281202"/>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16" name="TextBox 15"/>
              <p:cNvSpPr txBox="1">
                <a:spLocks noRot="1" noChangeAspect="1" noMove="1" noResize="1" noEditPoints="1" noAdjustHandles="1" noChangeArrowheads="1" noChangeShapeType="1" noTextEdit="1"/>
              </p:cNvSpPr>
              <p:nvPr/>
            </p:nvSpPr>
            <p:spPr>
              <a:xfrm>
                <a:off x="5479929" y="2281202"/>
                <a:ext cx="694614" cy="322396"/>
              </a:xfrm>
              <a:prstGeom prst="rect">
                <a:avLst/>
              </a:prstGeom>
              <a:blipFill rotWithShape="0">
                <a:blip r:embed="rId11"/>
                <a:stretch>
                  <a:fillRect l="-8772" r="-3509" b="-2264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p:cNvSpPr txBox="1"/>
              <p:nvPr/>
            </p:nvSpPr>
            <p:spPr>
              <a:xfrm>
                <a:off x="7517107" y="2289855"/>
                <a:ext cx="694614" cy="322396"/>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sz="2000" b="0" i="1" smtClean="0">
                              <a:solidFill>
                                <a:srgbClr val="7030A0"/>
                              </a:solidFill>
                              <a:latin typeface="Cambria Math" charset="0"/>
                            </a:rPr>
                          </m:ctrlPr>
                        </m:sSubSupPr>
                        <m:e>
                          <m:r>
                            <a:rPr lang="en-US" sz="2000" b="0" i="1" smtClean="0">
                              <a:solidFill>
                                <a:srgbClr val="7030A0"/>
                              </a:solidFill>
                              <a:latin typeface="Cambria Math" charset="0"/>
                            </a:rPr>
                            <m:t>𝑅</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up>
                          <m:r>
                            <m:rPr>
                              <m:sty m:val="p"/>
                            </m:rPr>
                            <a:rPr lang="en-US" sz="2000" b="0" i="0" smtClean="0">
                              <a:solidFill>
                                <a:srgbClr val="7030A0"/>
                              </a:solidFill>
                              <a:latin typeface="Cambria Math" charset="0"/>
                            </a:rPr>
                            <m:t>meta</m:t>
                          </m:r>
                        </m:sup>
                      </m:sSubSup>
                    </m:oMath>
                  </m:oMathPara>
                </a14:m>
                <a:endParaRPr lang="en-US" sz="2000" dirty="0">
                  <a:solidFill>
                    <a:srgbClr val="7030A0"/>
                  </a:solidFill>
                </a:endParaRPr>
              </a:p>
            </p:txBody>
          </p:sp>
        </mc:Choice>
        <mc:Fallback xmlns="">
          <p:sp>
            <p:nvSpPr>
              <p:cNvPr id="17" name="TextBox 16"/>
              <p:cNvSpPr txBox="1">
                <a:spLocks noRot="1" noChangeAspect="1" noMove="1" noResize="1" noEditPoints="1" noAdjustHandles="1" noChangeArrowheads="1" noChangeShapeType="1" noTextEdit="1"/>
              </p:cNvSpPr>
              <p:nvPr/>
            </p:nvSpPr>
            <p:spPr>
              <a:xfrm>
                <a:off x="7517107" y="2289855"/>
                <a:ext cx="694614" cy="322396"/>
              </a:xfrm>
              <a:prstGeom prst="rect">
                <a:avLst/>
              </a:prstGeom>
              <a:blipFill rotWithShape="0">
                <a:blip r:embed="rId12"/>
                <a:stretch>
                  <a:fillRect l="-7895" r="-4386" b="-207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p:cNvSpPr txBox="1"/>
              <p:nvPr/>
            </p:nvSpPr>
            <p:spPr>
              <a:xfrm>
                <a:off x="7794523" y="4030762"/>
                <a:ext cx="83439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rgbClr val="C00000"/>
                              </a:solidFill>
                              <a:latin typeface="Cambria Math" charset="0"/>
                            </a:rPr>
                          </m:ctrlPr>
                        </m:sSubPr>
                        <m:e>
                          <m:r>
                            <a:rPr lang="en-US" sz="2400" i="1" dirty="0" smtClean="0">
                              <a:solidFill>
                                <a:srgbClr val="C00000"/>
                              </a:solidFill>
                              <a:latin typeface="Cambria Math" charset="0"/>
                            </a:rPr>
                            <m:t>𝐵</m:t>
                          </m:r>
                        </m:e>
                        <m:sub>
                          <m:r>
                            <a:rPr lang="en-US" sz="2400" b="0" i="1" dirty="0" smtClean="0">
                              <a:solidFill>
                                <a:srgbClr val="C00000"/>
                              </a:solidFill>
                              <a:latin typeface="Cambria Math" charset="0"/>
                            </a:rPr>
                            <m:t>𝑖</m:t>
                          </m:r>
                          <m:r>
                            <a:rPr lang="en-US" sz="2400" b="0" i="1" dirty="0" smtClean="0">
                              <a:solidFill>
                                <a:srgbClr val="C00000"/>
                              </a:solidFill>
                              <a:latin typeface="Cambria Math" charset="0"/>
                            </a:rPr>
                            <m:t>+2</m:t>
                          </m:r>
                        </m:sub>
                      </m:sSub>
                    </m:oMath>
                  </m:oMathPara>
                </a14:m>
                <a:endParaRPr lang="en-US" sz="2400" dirty="0">
                  <a:solidFill>
                    <a:srgbClr val="C00000"/>
                  </a:solidFill>
                </a:endParaRPr>
              </a:p>
            </p:txBody>
          </p:sp>
        </mc:Choice>
        <mc:Fallback xmlns="">
          <p:sp>
            <p:nvSpPr>
              <p:cNvPr id="18" name="TextBox 17"/>
              <p:cNvSpPr txBox="1">
                <a:spLocks noRot="1" noChangeAspect="1" noMove="1" noResize="1" noEditPoints="1" noAdjustHandles="1" noChangeArrowheads="1" noChangeShapeType="1" noTextEdit="1"/>
              </p:cNvSpPr>
              <p:nvPr/>
            </p:nvSpPr>
            <p:spPr>
              <a:xfrm>
                <a:off x="7794523" y="4030762"/>
                <a:ext cx="834396" cy="461665"/>
              </a:xfrm>
              <a:prstGeom prst="rect">
                <a:avLst/>
              </a:prstGeom>
              <a:blipFill rotWithShape="0">
                <a:blip r:embed="rId13"/>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4607638" y="5375559"/>
                <a:ext cx="518924"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solidFill>
                                <a:schemeClr val="accent6">
                                  <a:lumMod val="50000"/>
                                </a:schemeClr>
                              </a:solidFill>
                              <a:latin typeface="Cambria Math" charset="0"/>
                            </a:rPr>
                          </m:ctrlPr>
                        </m:sSubPr>
                        <m:e>
                          <m:r>
                            <a:rPr lang="en-US" sz="2400" b="0" i="1" dirty="0" smtClean="0">
                              <a:solidFill>
                                <a:schemeClr val="accent6">
                                  <a:lumMod val="50000"/>
                                </a:schemeClr>
                              </a:solidFill>
                              <a:latin typeface="Cambria Math" charset="0"/>
                            </a:rPr>
                            <m:t>𝐶</m:t>
                          </m:r>
                        </m:e>
                        <m:sub>
                          <m:r>
                            <a:rPr lang="en-US" sz="2400" b="0" i="1" dirty="0" smtClean="0">
                              <a:solidFill>
                                <a:schemeClr val="accent6">
                                  <a:lumMod val="50000"/>
                                </a:schemeClr>
                              </a:solidFill>
                              <a:latin typeface="Cambria Math" charset="0"/>
                            </a:rPr>
                            <m:t>𝑖</m:t>
                          </m:r>
                        </m:sub>
                      </m:sSub>
                    </m:oMath>
                  </m:oMathPara>
                </a14:m>
                <a:endParaRPr lang="en-US" sz="2400" dirty="0">
                  <a:solidFill>
                    <a:schemeClr val="accent6">
                      <a:lumMod val="50000"/>
                    </a:schemeClr>
                  </a:solidFill>
                </a:endParaRPr>
              </a:p>
            </p:txBody>
          </p:sp>
        </mc:Choice>
        <mc:Fallback xmlns="">
          <p:sp>
            <p:nvSpPr>
              <p:cNvPr id="19" name="TextBox 18"/>
              <p:cNvSpPr txBox="1">
                <a:spLocks noRot="1" noChangeAspect="1" noMove="1" noResize="1" noEditPoints="1" noAdjustHandles="1" noChangeArrowheads="1" noChangeShapeType="1" noTextEdit="1"/>
              </p:cNvSpPr>
              <p:nvPr/>
            </p:nvSpPr>
            <p:spPr>
              <a:xfrm>
                <a:off x="4607638" y="5375559"/>
                <a:ext cx="518924" cy="461665"/>
              </a:xfrm>
              <a:prstGeom prst="rect">
                <a:avLst/>
              </a:prstGeom>
              <a:blipFill rotWithShape="0">
                <a:blip r:embed="rId14"/>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p:cNvSpPr/>
              <p:nvPr/>
            </p:nvSpPr>
            <p:spPr>
              <a:xfrm>
                <a:off x="2459024" y="3775927"/>
                <a:ext cx="959430"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dirty="0" smtClean="0">
                              <a:solidFill>
                                <a:srgbClr val="0070C0"/>
                              </a:solidFill>
                              <a:latin typeface="Cambria Math" charset="0"/>
                            </a:rPr>
                          </m:ctrlPr>
                        </m:sSubPr>
                        <m:e>
                          <m:r>
                            <a:rPr lang="en-US" sz="2400" i="1" dirty="0">
                              <a:solidFill>
                                <a:srgbClr val="0070C0"/>
                              </a:solidFill>
                              <a:latin typeface="Cambria Math" charset="0"/>
                            </a:rPr>
                            <m:t>𝑇</m:t>
                          </m:r>
                        </m:e>
                        <m:sub>
                          <m:r>
                            <m:rPr>
                              <m:sty m:val="p"/>
                            </m:rPr>
                            <a:rPr lang="en-US" sz="2400" dirty="0">
                              <a:solidFill>
                                <a:srgbClr val="0070C0"/>
                              </a:solidFill>
                              <a:latin typeface="Cambria Math" charset="0"/>
                            </a:rPr>
                            <m:t>meta</m:t>
                          </m:r>
                        </m:sub>
                      </m:sSub>
                    </m:oMath>
                  </m:oMathPara>
                </a14:m>
                <a:endParaRPr lang="en-US" sz="2400" dirty="0">
                  <a:solidFill>
                    <a:srgbClr val="0070C0"/>
                  </a:solidFill>
                </a:endParaRPr>
              </a:p>
            </p:txBody>
          </p:sp>
        </mc:Choice>
        <mc:Fallback xmlns="">
          <p:sp>
            <p:nvSpPr>
              <p:cNvPr id="21" name="Rectangle 20"/>
              <p:cNvSpPr>
                <a:spLocks noRot="1" noChangeAspect="1" noMove="1" noResize="1" noEditPoints="1" noAdjustHandles="1" noChangeArrowheads="1" noChangeShapeType="1" noTextEdit="1"/>
              </p:cNvSpPr>
              <p:nvPr/>
            </p:nvSpPr>
            <p:spPr>
              <a:xfrm>
                <a:off x="2459024" y="3775927"/>
                <a:ext cx="959430" cy="461665"/>
              </a:xfrm>
              <a:prstGeom prst="rect">
                <a:avLst/>
              </a:prstGeom>
              <a:blipFill rotWithShape="0">
                <a:blip r:embed="rId15"/>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p:cNvSpPr/>
              <p:nvPr/>
            </p:nvSpPr>
            <p:spPr>
              <a:xfrm>
                <a:off x="6767940" y="3759794"/>
                <a:ext cx="959430"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dirty="0" smtClean="0">
                              <a:solidFill>
                                <a:srgbClr val="0070C0"/>
                              </a:solidFill>
                              <a:latin typeface="Cambria Math" charset="0"/>
                            </a:rPr>
                          </m:ctrlPr>
                        </m:sSubPr>
                        <m:e>
                          <m:r>
                            <a:rPr lang="en-US" sz="2400" i="1" dirty="0">
                              <a:solidFill>
                                <a:srgbClr val="0070C0"/>
                              </a:solidFill>
                              <a:latin typeface="Cambria Math" charset="0"/>
                            </a:rPr>
                            <m:t>𝑇</m:t>
                          </m:r>
                        </m:e>
                        <m:sub>
                          <m:r>
                            <m:rPr>
                              <m:sty m:val="p"/>
                            </m:rPr>
                            <a:rPr lang="en-US" sz="2400" dirty="0">
                              <a:solidFill>
                                <a:srgbClr val="0070C0"/>
                              </a:solidFill>
                              <a:latin typeface="Cambria Math" charset="0"/>
                            </a:rPr>
                            <m:t>meta</m:t>
                          </m:r>
                        </m:sub>
                      </m:sSub>
                    </m:oMath>
                  </m:oMathPara>
                </a14:m>
                <a:endParaRPr lang="en-US" sz="2400" dirty="0">
                  <a:solidFill>
                    <a:srgbClr val="0070C0"/>
                  </a:solidFill>
                </a:endParaRPr>
              </a:p>
            </p:txBody>
          </p:sp>
        </mc:Choice>
        <mc:Fallback xmlns="">
          <p:sp>
            <p:nvSpPr>
              <p:cNvPr id="24" name="Rectangle 23"/>
              <p:cNvSpPr>
                <a:spLocks noRot="1" noChangeAspect="1" noMove="1" noResize="1" noEditPoints="1" noAdjustHandles="1" noChangeArrowheads="1" noChangeShapeType="1" noTextEdit="1"/>
              </p:cNvSpPr>
              <p:nvPr/>
            </p:nvSpPr>
            <p:spPr>
              <a:xfrm>
                <a:off x="6767940" y="3759794"/>
                <a:ext cx="959430" cy="461665"/>
              </a:xfrm>
              <a:prstGeom prst="rect">
                <a:avLst/>
              </a:prstGeom>
              <a:blipFill rotWithShape="0">
                <a:blip r:embed="rId16"/>
                <a:stretch>
                  <a:fillRect b="-4000"/>
                </a:stretch>
              </a:blipFill>
            </p:spPr>
            <p:txBody>
              <a:bodyPr/>
              <a:lstStyle/>
              <a:p>
                <a:r>
                  <a:rPr lang="en-US">
                    <a:noFill/>
                  </a:rPr>
                  <a:t> </a:t>
                </a:r>
              </a:p>
            </p:txBody>
          </p:sp>
        </mc:Fallback>
      </mc:AlternateContent>
      <p:sp>
        <p:nvSpPr>
          <p:cNvPr id="26" name="Rectangle 25"/>
          <p:cNvSpPr/>
          <p:nvPr/>
        </p:nvSpPr>
        <p:spPr>
          <a:xfrm>
            <a:off x="-85126" y="2507287"/>
            <a:ext cx="2917226" cy="7234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529077" y="5916684"/>
            <a:ext cx="2917226" cy="7234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2" name="Rectangle 21"/>
              <p:cNvSpPr/>
              <p:nvPr/>
            </p:nvSpPr>
            <p:spPr>
              <a:xfrm>
                <a:off x="-355567" y="2285616"/>
                <a:ext cx="3338587" cy="773545"/>
              </a:xfrm>
              <a:prstGeom prst="rect">
                <a:avLst/>
              </a:prstGeom>
              <a:solidFill>
                <a:schemeClr val="bg1"/>
              </a:solidFill>
            </p:spPr>
            <p:txBody>
              <a:bodyPr wrap="square" lIns="0" tIns="0" rIns="0" bIns="0">
                <a:spAutoFit/>
              </a:bodyPr>
              <a:lstStyle/>
              <a:p>
                <a:pPr lvl="1"/>
                <a14:m>
                  <m:oMath xmlns:m="http://schemas.openxmlformats.org/officeDocument/2006/math">
                    <m:sSub>
                      <m:sSubPr>
                        <m:ctrlPr>
                          <a:rPr lang="en-US" sz="2000" i="1">
                            <a:solidFill>
                              <a:srgbClr val="7030A0"/>
                            </a:solidFill>
                            <a:latin typeface="Cambria Math" charset="0"/>
                          </a:rPr>
                        </m:ctrlPr>
                      </m:sSubPr>
                      <m:e>
                        <m:r>
                          <a:rPr lang="en-US" sz="2000" i="1">
                            <a:solidFill>
                              <a:srgbClr val="7030A0"/>
                            </a:solidFill>
                            <a:latin typeface="Cambria Math" charset="0"/>
                          </a:rPr>
                          <m:t>𝑟</m:t>
                        </m:r>
                      </m:e>
                      <m:sub>
                        <m:r>
                          <m:rPr>
                            <m:sty m:val="p"/>
                          </m:rPr>
                          <a:rPr lang="en-US" sz="2000">
                            <a:solidFill>
                              <a:srgbClr val="7030A0"/>
                            </a:solidFill>
                            <a:latin typeface="Cambria Math" charset="0"/>
                          </a:rPr>
                          <m:t>meta</m:t>
                        </m:r>
                      </m:sub>
                    </m:sSub>
                    <m:d>
                      <m:dPr>
                        <m:ctrlPr>
                          <a:rPr lang="en-US" sz="2000" i="1">
                            <a:solidFill>
                              <a:srgbClr val="7030A0"/>
                            </a:solidFill>
                            <a:latin typeface="Cambria Math" charset="0"/>
                          </a:rPr>
                        </m:ctrlPr>
                      </m:dPr>
                      <m:e>
                        <m:sSub>
                          <m:sSubPr>
                            <m:ctrlPr>
                              <a:rPr lang="en-US" sz="2000" i="1">
                                <a:solidFill>
                                  <a:srgbClr val="7030A0"/>
                                </a:solidFill>
                                <a:latin typeface="Cambria Math" charset="0"/>
                              </a:rPr>
                            </m:ctrlPr>
                          </m:sSubPr>
                          <m:e>
                            <m:r>
                              <a:rPr lang="en-US" sz="2000" i="1">
                                <a:solidFill>
                                  <a:srgbClr val="7030A0"/>
                                </a:solidFill>
                                <a:latin typeface="Cambria Math" charset="0"/>
                              </a:rPr>
                              <m:t>𝑏</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Sub>
                        <m:r>
                          <a:rPr lang="en-US" sz="2000" i="1">
                            <a:solidFill>
                              <a:srgbClr val="7030A0"/>
                            </a:solidFill>
                            <a:latin typeface="Cambria Math" charset="0"/>
                          </a:rPr>
                          <m:t>,</m:t>
                        </m:r>
                        <m:r>
                          <a:rPr lang="en-US" sz="2000" i="1" smtClean="0">
                            <a:solidFill>
                              <a:srgbClr val="7030A0"/>
                            </a:solidFill>
                            <a:latin typeface="Cambria Math" charset="0"/>
                          </a:rPr>
                          <m:t>𝑐</m:t>
                        </m:r>
                      </m:e>
                    </m:d>
                    <m:r>
                      <a:rPr lang="en-US" sz="2000" i="1">
                        <a:solidFill>
                          <a:srgbClr val="7030A0"/>
                        </a:solidFill>
                        <a:latin typeface="Cambria Math" charset="0"/>
                      </a:rPr>
                      <m:t>=</m:t>
                    </m:r>
                    <m:r>
                      <a:rPr lang="en-US" sz="2000" i="1" smtClean="0">
                        <a:solidFill>
                          <a:srgbClr val="FF0000"/>
                        </a:solidFill>
                        <a:latin typeface="Cambria Math" charset="0"/>
                      </a:rPr>
                      <m:t>−</m:t>
                    </m:r>
                    <m:r>
                      <m:rPr>
                        <m:sty m:val="p"/>
                      </m:rPr>
                      <a:rPr lang="en-US" sz="2000" smtClean="0">
                        <a:solidFill>
                          <a:srgbClr val="FF0000"/>
                        </a:solidFill>
                        <a:latin typeface="Cambria Math" charset="0"/>
                      </a:rPr>
                      <m:t>cost</m:t>
                    </m:r>
                  </m:oMath>
                </a14:m>
                <a:r>
                  <a:rPr lang="en-US" sz="2000" dirty="0" smtClean="0">
                    <a:solidFill>
                      <a:srgbClr val="FF0000"/>
                    </a:solidFill>
                  </a:rPr>
                  <a:t> </a:t>
                </a:r>
                <a14:m>
                  <m:oMath xmlns:m="http://schemas.openxmlformats.org/officeDocument/2006/math">
                    <m:sSub>
                      <m:sSubPr>
                        <m:ctrlPr>
                          <a:rPr lang="en-US" sz="2000" i="1">
                            <a:solidFill>
                              <a:srgbClr val="7030A0"/>
                            </a:solidFill>
                            <a:latin typeface="Cambria Math" charset="0"/>
                          </a:rPr>
                        </m:ctrlPr>
                      </m:sSubPr>
                      <m:e>
                        <m:r>
                          <a:rPr lang="en-US" sz="2000" i="1">
                            <a:solidFill>
                              <a:srgbClr val="7030A0"/>
                            </a:solidFill>
                            <a:latin typeface="Cambria Math" charset="0"/>
                          </a:rPr>
                          <m:t>𝑟</m:t>
                        </m:r>
                      </m:e>
                      <m:sub>
                        <m:r>
                          <m:rPr>
                            <m:sty m:val="p"/>
                          </m:rPr>
                          <a:rPr lang="en-US" sz="2000">
                            <a:solidFill>
                              <a:srgbClr val="7030A0"/>
                            </a:solidFill>
                            <a:latin typeface="Cambria Math" charset="0"/>
                          </a:rPr>
                          <m:t>meta</m:t>
                        </m:r>
                      </m:sub>
                    </m:sSub>
                    <m:d>
                      <m:dPr>
                        <m:ctrlPr>
                          <a:rPr lang="en-US" sz="2000" i="1">
                            <a:solidFill>
                              <a:srgbClr val="7030A0"/>
                            </a:solidFill>
                            <a:latin typeface="Cambria Math" charset="0"/>
                          </a:rPr>
                        </m:ctrlPr>
                      </m:dPr>
                      <m:e>
                        <m:sSub>
                          <m:sSubPr>
                            <m:ctrlPr>
                              <a:rPr lang="en-US" sz="2000" i="1">
                                <a:solidFill>
                                  <a:srgbClr val="7030A0"/>
                                </a:solidFill>
                                <a:latin typeface="Cambria Math" charset="0"/>
                              </a:rPr>
                            </m:ctrlPr>
                          </m:sSubPr>
                          <m:e>
                            <m:r>
                              <a:rPr lang="en-US" sz="2000" i="1">
                                <a:solidFill>
                                  <a:srgbClr val="7030A0"/>
                                </a:solidFill>
                                <a:latin typeface="Cambria Math" charset="0"/>
                              </a:rPr>
                              <m:t>𝑏</m:t>
                            </m:r>
                          </m:e>
                          <m:sub>
                            <m:r>
                              <a:rPr lang="en-US" sz="2000" b="0" i="1" smtClean="0">
                                <a:solidFill>
                                  <a:srgbClr val="7030A0"/>
                                </a:solidFill>
                                <a:latin typeface="Cambria Math" charset="0"/>
                              </a:rPr>
                              <m:t>𝑖</m:t>
                            </m:r>
                            <m:r>
                              <a:rPr lang="en-US" sz="2000" b="0" i="1" smtClean="0">
                                <a:solidFill>
                                  <a:srgbClr val="7030A0"/>
                                </a:solidFill>
                                <a:latin typeface="Cambria Math" charset="0"/>
                              </a:rPr>
                              <m:t>−1</m:t>
                            </m:r>
                          </m:sub>
                        </m:sSub>
                        <m:r>
                          <a:rPr lang="en-US" sz="2000" i="1">
                            <a:solidFill>
                              <a:srgbClr val="7030A0"/>
                            </a:solidFill>
                            <a:latin typeface="Cambria Math" charset="0"/>
                          </a:rPr>
                          <m:t>,</m:t>
                        </m:r>
                        <m:r>
                          <a:rPr lang="en-US" sz="2000" b="0" i="1" smtClean="0">
                            <a:solidFill>
                              <a:srgbClr val="7030A0"/>
                            </a:solidFill>
                            <a:latin typeface="Cambria Math" charset="0"/>
                          </a:rPr>
                          <m:t>⊥</m:t>
                        </m:r>
                      </m:e>
                    </m:d>
                    <m:r>
                      <a:rPr lang="en-US" sz="2000" i="1">
                        <a:solidFill>
                          <a:srgbClr val="7030A0"/>
                        </a:solidFill>
                        <a:latin typeface="Cambria Math" charset="0"/>
                      </a:rPr>
                      <m:t>=</m:t>
                    </m:r>
                    <m:func>
                      <m:funcPr>
                        <m:ctrlPr>
                          <a:rPr lang="en-US" sz="2000" i="1" smtClean="0">
                            <a:solidFill>
                              <a:schemeClr val="accent6">
                                <a:lumMod val="75000"/>
                              </a:schemeClr>
                            </a:solidFill>
                            <a:latin typeface="Cambria Math" charset="0"/>
                          </a:rPr>
                        </m:ctrlPr>
                      </m:funcPr>
                      <m:fName>
                        <m:limLow>
                          <m:limLowPr>
                            <m:ctrlPr>
                              <a:rPr lang="en-US" sz="2000" i="1">
                                <a:solidFill>
                                  <a:schemeClr val="accent6">
                                    <a:lumMod val="75000"/>
                                  </a:schemeClr>
                                </a:solidFill>
                                <a:latin typeface="Cambria Math" charset="0"/>
                              </a:rPr>
                            </m:ctrlPr>
                          </m:limLowPr>
                          <m:e>
                            <m:r>
                              <m:rPr>
                                <m:sty m:val="p"/>
                              </m:rPr>
                              <a:rPr lang="en-US" sz="2000">
                                <a:solidFill>
                                  <a:schemeClr val="accent6">
                                    <a:lumMod val="75000"/>
                                  </a:schemeClr>
                                </a:solidFill>
                                <a:latin typeface="Cambria Math" charset="0"/>
                              </a:rPr>
                              <m:t>max</m:t>
                            </m:r>
                          </m:e>
                          <m:lim>
                            <m:r>
                              <a:rPr lang="en-US" sz="2000" i="1">
                                <a:solidFill>
                                  <a:schemeClr val="accent6">
                                    <a:lumMod val="75000"/>
                                  </a:schemeClr>
                                </a:solidFill>
                                <a:latin typeface="Cambria Math" charset="0"/>
                              </a:rPr>
                              <m:t>𝑎</m:t>
                            </m:r>
                          </m:lim>
                        </m:limLow>
                      </m:fName>
                      <m:e>
                        <m:sSubSup>
                          <m:sSubSupPr>
                            <m:ctrlPr>
                              <a:rPr lang="en-US" sz="2000" i="1" smtClean="0">
                                <a:solidFill>
                                  <a:schemeClr val="accent6">
                                    <a:lumMod val="75000"/>
                                  </a:schemeClr>
                                </a:solidFill>
                                <a:latin typeface="Cambria Math" charset="0"/>
                              </a:rPr>
                            </m:ctrlPr>
                          </m:sSubSupPr>
                          <m:e>
                            <m:r>
                              <a:rPr lang="en-US" sz="2000" i="1">
                                <a:solidFill>
                                  <a:schemeClr val="accent6">
                                    <a:lumMod val="75000"/>
                                  </a:schemeClr>
                                </a:solidFill>
                                <a:latin typeface="Cambria Math" charset="0"/>
                              </a:rPr>
                              <m:t>𝜇</m:t>
                            </m:r>
                          </m:e>
                          <m:sub>
                            <m:r>
                              <a:rPr lang="en-US" sz="2000" b="0" i="1" smtClean="0">
                                <a:solidFill>
                                  <a:schemeClr val="accent6">
                                    <a:lumMod val="75000"/>
                                  </a:schemeClr>
                                </a:solidFill>
                                <a:latin typeface="Cambria Math" charset="0"/>
                              </a:rPr>
                              <m:t>𝑖</m:t>
                            </m:r>
                          </m:sub>
                          <m:sup>
                            <m:r>
                              <a:rPr lang="en-US" sz="2000" i="1">
                                <a:solidFill>
                                  <a:schemeClr val="accent6">
                                    <a:lumMod val="75000"/>
                                  </a:schemeClr>
                                </a:solidFill>
                                <a:latin typeface="Cambria Math" charset="0"/>
                              </a:rPr>
                              <m:t>(</m:t>
                            </m:r>
                            <m:r>
                              <a:rPr lang="en-US" sz="2000" i="1">
                                <a:solidFill>
                                  <a:schemeClr val="accent6">
                                    <a:lumMod val="75000"/>
                                  </a:schemeClr>
                                </a:solidFill>
                                <a:latin typeface="Cambria Math" charset="0"/>
                              </a:rPr>
                              <m:t>𝑎</m:t>
                            </m:r>
                            <m:r>
                              <a:rPr lang="en-US" sz="2000" i="1">
                                <a:solidFill>
                                  <a:schemeClr val="accent6">
                                    <a:lumMod val="75000"/>
                                  </a:schemeClr>
                                </a:solidFill>
                                <a:latin typeface="Cambria Math" charset="0"/>
                              </a:rPr>
                              <m:t>)</m:t>
                            </m:r>
                          </m:sup>
                        </m:sSubSup>
                      </m:e>
                    </m:func>
                  </m:oMath>
                </a14:m>
                <a:endParaRPr lang="en-US" sz="2000" dirty="0">
                  <a:solidFill>
                    <a:srgbClr val="7030A0"/>
                  </a:solidFill>
                </a:endParaRPr>
              </a:p>
            </p:txBody>
          </p:sp>
        </mc:Choice>
        <mc:Fallback xmlns="">
          <p:sp>
            <p:nvSpPr>
              <p:cNvPr id="22" name="Rectangle 21"/>
              <p:cNvSpPr>
                <a:spLocks noRot="1" noChangeAspect="1" noMove="1" noResize="1" noEditPoints="1" noAdjustHandles="1" noChangeArrowheads="1" noChangeShapeType="1" noTextEdit="1"/>
              </p:cNvSpPr>
              <p:nvPr/>
            </p:nvSpPr>
            <p:spPr>
              <a:xfrm>
                <a:off x="-355567" y="2285616"/>
                <a:ext cx="3338587" cy="773545"/>
              </a:xfrm>
              <a:prstGeom prst="rect">
                <a:avLst/>
              </a:prstGeom>
              <a:blipFill rotWithShape="0">
                <a:blip r:embed="rId17"/>
                <a:stretch>
                  <a:fillRect b="-551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1991345" y="5973604"/>
                <a:ext cx="1813766" cy="461665"/>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charset="0"/>
                            </a:rPr>
                          </m:ctrlPr>
                        </m:sSubPr>
                        <m:e>
                          <m:r>
                            <a:rPr lang="en-US" sz="2400" b="0" i="1" smtClean="0">
                              <a:latin typeface="Cambria Math" charset="0"/>
                            </a:rPr>
                            <m:t>𝜋</m:t>
                          </m:r>
                        </m:e>
                        <m:sub>
                          <m:r>
                            <m:rPr>
                              <m:sty m:val="p"/>
                            </m:rPr>
                            <a:rPr lang="en-US" sz="2400" b="0" i="0" smtClean="0">
                              <a:latin typeface="Cambria Math" charset="0"/>
                            </a:rPr>
                            <m:t>meta</m:t>
                          </m:r>
                        </m:sub>
                      </m:sSub>
                      <m:d>
                        <m:dPr>
                          <m:ctrlPr>
                            <a:rPr lang="en-US" sz="2400" b="0" i="1" smtClean="0">
                              <a:latin typeface="Cambria Math" charset="0"/>
                            </a:rPr>
                          </m:ctrlPr>
                        </m:dPr>
                        <m:e>
                          <m:sSub>
                            <m:sSubPr>
                              <m:ctrlPr>
                                <a:rPr lang="en-US" sz="2400" b="0" i="1" smtClean="0">
                                  <a:solidFill>
                                    <a:srgbClr val="C00000"/>
                                  </a:solidFill>
                                  <a:latin typeface="Cambria Math" charset="0"/>
                                </a:rPr>
                              </m:ctrlPr>
                            </m:sSubPr>
                            <m:e>
                              <m:r>
                                <m:rPr>
                                  <m:sty m:val="p"/>
                                </m:rPr>
                                <a:rPr lang="en-US" sz="2400" b="0" i="0" smtClean="0">
                                  <a:solidFill>
                                    <a:srgbClr val="C00000"/>
                                  </a:solidFill>
                                  <a:latin typeface="Cambria Math" charset="0"/>
                                </a:rPr>
                                <m:t>B</m:t>
                              </m:r>
                            </m:e>
                            <m:sub>
                              <m:r>
                                <m:rPr>
                                  <m:sty m:val="p"/>
                                </m:rPr>
                                <a:rPr lang="en-US" sz="2400">
                                  <a:solidFill>
                                    <a:srgbClr val="C00000"/>
                                  </a:solidFill>
                                  <a:latin typeface="Cambria Math" charset="0"/>
                                </a:rPr>
                                <m:t>i</m:t>
                              </m:r>
                              <m:r>
                                <a:rPr lang="en-US" sz="2400">
                                  <a:solidFill>
                                    <a:srgbClr val="C00000"/>
                                  </a:solidFill>
                                  <a:latin typeface="Cambria Math" charset="0"/>
                                </a:rPr>
                                <m:t>−1</m:t>
                              </m:r>
                            </m:sub>
                          </m:sSub>
                        </m:e>
                      </m:d>
                    </m:oMath>
                  </m:oMathPara>
                </a14:m>
                <a:endParaRPr lang="en-US" sz="2400" dirty="0"/>
              </a:p>
            </p:txBody>
          </p:sp>
        </mc:Choice>
        <mc:Fallback xmlns="">
          <p:sp>
            <p:nvSpPr>
              <p:cNvPr id="6" name="TextBox 5"/>
              <p:cNvSpPr txBox="1">
                <a:spLocks noRot="1" noChangeAspect="1" noMove="1" noResize="1" noEditPoints="1" noAdjustHandles="1" noChangeArrowheads="1" noChangeShapeType="1" noTextEdit="1"/>
              </p:cNvSpPr>
              <p:nvPr/>
            </p:nvSpPr>
            <p:spPr>
              <a:xfrm>
                <a:off x="1991345" y="5973604"/>
                <a:ext cx="1813766" cy="461665"/>
              </a:xfrm>
              <a:prstGeom prst="rect">
                <a:avLst/>
              </a:prstGeom>
              <a:blipFill rotWithShape="0">
                <a:blip r:embed="rId18"/>
                <a:stretch>
                  <a:fillRect b="-2632"/>
                </a:stretch>
              </a:blipFill>
            </p:spPr>
            <p:txBody>
              <a:bodyPr/>
              <a:lstStyle/>
              <a:p>
                <a:r>
                  <a:rPr lang="en-US">
                    <a:noFill/>
                  </a:rPr>
                  <a:t> </a:t>
                </a:r>
              </a:p>
            </p:txBody>
          </p:sp>
        </mc:Fallback>
      </mc:AlternateContent>
      <p:sp>
        <p:nvSpPr>
          <p:cNvPr id="29" name="TextBox 28"/>
          <p:cNvSpPr txBox="1"/>
          <p:nvPr/>
        </p:nvSpPr>
        <p:spPr>
          <a:xfrm>
            <a:off x="8290369" y="1447164"/>
            <a:ext cx="1818831" cy="369332"/>
          </a:xfrm>
          <a:prstGeom prst="rect">
            <a:avLst/>
          </a:prstGeom>
          <a:noFill/>
        </p:spPr>
        <p:txBody>
          <a:bodyPr wrap="none" rtlCol="0">
            <a:spAutoFit/>
          </a:bodyPr>
          <a:lstStyle/>
          <a:p>
            <a:r>
              <a:rPr lang="en-US" smtClean="0"/>
              <a:t>(Hay, et al., 2012)</a:t>
            </a:r>
            <a:endParaRPr lang="en-US"/>
          </a:p>
        </p:txBody>
      </p:sp>
      <mc:AlternateContent xmlns:mc="http://schemas.openxmlformats.org/markup-compatibility/2006" xmlns:a14="http://schemas.microsoft.com/office/drawing/2010/main">
        <mc:Choice Requires="a14">
          <p:sp>
            <p:nvSpPr>
              <p:cNvPr id="23" name="Rectangle 22"/>
              <p:cNvSpPr/>
              <p:nvPr/>
            </p:nvSpPr>
            <p:spPr>
              <a:xfrm>
                <a:off x="4827323" y="3775926"/>
                <a:ext cx="959430"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dirty="0" smtClean="0">
                              <a:solidFill>
                                <a:srgbClr val="0070C0"/>
                              </a:solidFill>
                              <a:latin typeface="Cambria Math" charset="0"/>
                            </a:rPr>
                          </m:ctrlPr>
                        </m:sSubPr>
                        <m:e>
                          <m:r>
                            <a:rPr lang="en-US" sz="2400" i="1" dirty="0">
                              <a:solidFill>
                                <a:srgbClr val="0070C0"/>
                              </a:solidFill>
                              <a:latin typeface="Cambria Math" charset="0"/>
                            </a:rPr>
                            <m:t>𝑇</m:t>
                          </m:r>
                        </m:e>
                        <m:sub>
                          <m:r>
                            <m:rPr>
                              <m:sty m:val="p"/>
                            </m:rPr>
                            <a:rPr lang="en-US" sz="2400" dirty="0">
                              <a:solidFill>
                                <a:srgbClr val="0070C0"/>
                              </a:solidFill>
                              <a:latin typeface="Cambria Math" charset="0"/>
                            </a:rPr>
                            <m:t>meta</m:t>
                          </m:r>
                        </m:sub>
                      </m:sSub>
                    </m:oMath>
                  </m:oMathPara>
                </a14:m>
                <a:endParaRPr lang="en-US" sz="2400" dirty="0">
                  <a:solidFill>
                    <a:srgbClr val="0070C0"/>
                  </a:solidFill>
                </a:endParaRPr>
              </a:p>
            </p:txBody>
          </p:sp>
        </mc:Choice>
        <mc:Fallback xmlns="">
          <p:sp>
            <p:nvSpPr>
              <p:cNvPr id="23" name="Rectangle 22"/>
              <p:cNvSpPr>
                <a:spLocks noRot="1" noChangeAspect="1" noMove="1" noResize="1" noEditPoints="1" noAdjustHandles="1" noChangeArrowheads="1" noChangeShapeType="1" noTextEdit="1"/>
              </p:cNvSpPr>
              <p:nvPr/>
            </p:nvSpPr>
            <p:spPr>
              <a:xfrm>
                <a:off x="4827323" y="3775926"/>
                <a:ext cx="959430" cy="461665"/>
              </a:xfrm>
              <a:prstGeom prst="rect">
                <a:avLst/>
              </a:prstGeom>
              <a:blipFill rotWithShape="0">
                <a:blip r:embed="rId19"/>
                <a:stretch>
                  <a:fillRect b="-2632"/>
                </a:stretch>
              </a:blipFill>
            </p:spPr>
            <p:txBody>
              <a:bodyPr/>
              <a:lstStyle/>
              <a:p>
                <a:r>
                  <a:rPr lang="en-US">
                    <a:noFill/>
                  </a:rPr>
                  <a:t> </a:t>
                </a:r>
              </a:p>
            </p:txBody>
          </p:sp>
        </mc:Fallback>
      </mc:AlternateContent>
    </p:spTree>
    <p:extLst>
      <p:ext uri="{BB962C8B-B14F-4D97-AF65-F5344CB8AC3E}">
        <p14:creationId xmlns:p14="http://schemas.microsoft.com/office/powerpoint/2010/main" val="31704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1" grpId="0"/>
      <p:bldP spid="24" grpId="0"/>
      <p:bldP spid="6" grpId="0" animBg="1"/>
      <p:bldP spid="29" grpId="0"/>
      <p:bldP spid="2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912" y="365127"/>
            <a:ext cx="9674351" cy="1325563"/>
          </a:xfrm>
        </p:spPr>
        <p:txBody>
          <a:bodyPr/>
          <a:lstStyle/>
          <a:p>
            <a:pPr algn="ctr"/>
            <a:r>
              <a:rPr lang="en-US" b="1" dirty="0" smtClean="0">
                <a:latin typeface="Avenir Heavy" charset="0"/>
                <a:ea typeface="Avenir Heavy" charset="0"/>
                <a:cs typeface="Avenir Heavy" charset="0"/>
              </a:rPr>
              <a:t>Bounded-Optimal Decision-Making</a:t>
            </a:r>
            <a:endParaRPr lang="en-US" b="1" dirty="0">
              <a:latin typeface="Avenir Heavy" charset="0"/>
              <a:ea typeface="Avenir Heavy" charset="0"/>
              <a:cs typeface="Avenir Heavy"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endParaRPr lang="en-US" b="0" i="1" dirty="0" smtClean="0">
                  <a:latin typeface="Cambria Math" charset="0"/>
                </a:endParaRPr>
              </a:p>
              <a:p>
                <a:pPr marL="0" indent="0">
                  <a:buNone/>
                </a:pPr>
                <a:endParaRPr lang="en-US" i="1" dirty="0">
                  <a:latin typeface="Cambria Math" charset="0"/>
                </a:endParaRP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charset="0"/>
                            </a:rPr>
                          </m:ctrlPr>
                        </m:sSubSupPr>
                        <m:e>
                          <m:r>
                            <a:rPr lang="en-US" b="0" i="1" smtClean="0">
                              <a:latin typeface="Cambria Math" charset="0"/>
                            </a:rPr>
                            <m:t>𝜋</m:t>
                          </m:r>
                        </m:e>
                        <m:sub>
                          <m:r>
                            <m:rPr>
                              <m:sty m:val="p"/>
                            </m:rPr>
                            <a:rPr lang="en-US" b="0" i="0" smtClean="0">
                              <a:latin typeface="Cambria Math" charset="0"/>
                            </a:rPr>
                            <m:t>meta</m:t>
                          </m:r>
                        </m:sub>
                        <m:sup>
                          <m:r>
                            <a:rPr lang="en-US" b="0" i="1" smtClean="0">
                              <a:latin typeface="Cambria Math" charset="0"/>
                            </a:rPr>
                            <m:t>⋆</m:t>
                          </m:r>
                        </m:sup>
                      </m:sSubSup>
                      <m:r>
                        <a:rPr lang="en-US" b="0" i="1" smtClean="0">
                          <a:latin typeface="Cambria Math" charset="0"/>
                        </a:rPr>
                        <m:t>(</m:t>
                      </m:r>
                      <m:r>
                        <a:rPr lang="en-US" b="0" i="1" smtClean="0">
                          <a:latin typeface="Cambria Math" charset="0"/>
                        </a:rPr>
                        <m:t>𝑏</m:t>
                      </m:r>
                      <m:r>
                        <a:rPr lang="en-US" b="0" i="1" smtClean="0">
                          <a:latin typeface="Cambria Math" charset="0"/>
                        </a:rPr>
                        <m:t>)=</m:t>
                      </m:r>
                      <m:sSubSup>
                        <m:sSubSupPr>
                          <m:ctrlPr>
                            <a:rPr lang="en-US" b="0" i="1" smtClean="0">
                              <a:latin typeface="Cambria Math" charset="0"/>
                            </a:rPr>
                          </m:ctrlPr>
                        </m:sSubSupPr>
                        <m:e>
                          <m:func>
                            <m:funcPr>
                              <m:ctrlPr>
                                <a:rPr lang="en-US" b="0" i="1" smtClean="0">
                                  <a:latin typeface="Cambria Math" charset="0"/>
                                </a:rPr>
                              </m:ctrlPr>
                            </m:funcPr>
                            <m:fName>
                              <m:r>
                                <m:rPr>
                                  <m:sty m:val="p"/>
                                </m:rPr>
                                <a:rPr lang="en-US" b="0" i="0" smtClean="0">
                                  <a:latin typeface="Cambria Math" charset="0"/>
                                </a:rPr>
                                <m:t>arg</m:t>
                              </m:r>
                            </m:fName>
                            <m:e>
                              <m:func>
                                <m:funcPr>
                                  <m:ctrlPr>
                                    <a:rPr lang="en-US" b="0" i="1" smtClean="0">
                                      <a:latin typeface="Cambria Math" charset="0"/>
                                    </a:rPr>
                                  </m:ctrlPr>
                                </m:funcPr>
                                <m:fName>
                                  <m:limLow>
                                    <m:limLowPr>
                                      <m:ctrlPr>
                                        <a:rPr lang="en-US" b="0" i="1" smtClean="0">
                                          <a:latin typeface="Cambria Math" charset="0"/>
                                        </a:rPr>
                                      </m:ctrlPr>
                                    </m:limLowPr>
                                    <m:e>
                                      <m:r>
                                        <m:rPr>
                                          <m:sty m:val="p"/>
                                        </m:rPr>
                                        <a:rPr lang="en-US" b="0" i="0" smtClean="0">
                                          <a:latin typeface="Cambria Math" charset="0"/>
                                        </a:rPr>
                                        <m:t>max</m:t>
                                      </m:r>
                                    </m:e>
                                    <m:lim>
                                      <m:r>
                                        <a:rPr lang="en-US" b="0" i="1" smtClean="0">
                                          <a:latin typeface="Cambria Math" charset="0"/>
                                        </a:rPr>
                                        <m:t>𝑐</m:t>
                                      </m:r>
                                    </m:lim>
                                  </m:limLow>
                                </m:fName>
                                <m:e>
                                  <m:r>
                                    <a:rPr lang="en-US" b="0" i="1" smtClean="0">
                                      <a:latin typeface="Cambria Math" charset="0"/>
                                    </a:rPr>
                                    <m:t>𝑄</m:t>
                                  </m:r>
                                </m:e>
                              </m:func>
                            </m:e>
                          </m:func>
                        </m:e>
                        <m:sub>
                          <m:r>
                            <m:rPr>
                              <m:sty m:val="p"/>
                            </m:rPr>
                            <a:rPr lang="en-US" b="0" i="0" smtClean="0">
                              <a:latin typeface="Cambria Math" charset="0"/>
                            </a:rPr>
                            <m:t>meta</m:t>
                          </m:r>
                        </m:sub>
                        <m:sup>
                          <m:r>
                            <a:rPr lang="en-US" b="0" i="1" smtClean="0">
                              <a:latin typeface="Cambria Math" charset="0"/>
                            </a:rPr>
                            <m:t>⋆</m:t>
                          </m:r>
                        </m:sup>
                      </m:sSubSup>
                      <m:r>
                        <a:rPr lang="en-US" b="0" i="1" smtClean="0">
                          <a:latin typeface="Cambria Math" charset="0"/>
                        </a:rPr>
                        <m:t>(</m:t>
                      </m:r>
                      <m:r>
                        <a:rPr lang="en-US" b="0" i="1" smtClean="0">
                          <a:latin typeface="Cambria Math" charset="0"/>
                        </a:rPr>
                        <m:t>𝑏</m:t>
                      </m:r>
                      <m:r>
                        <a:rPr lang="en-US" b="0" i="1" smtClean="0">
                          <a:latin typeface="Cambria Math" charset="0"/>
                        </a:rPr>
                        <m:t>,</m:t>
                      </m:r>
                      <m:r>
                        <a:rPr lang="en-US" b="0" i="1" smtClean="0">
                          <a:latin typeface="Cambria Math" charset="0"/>
                        </a:rPr>
                        <m:t>𝑐</m:t>
                      </m:r>
                      <m:r>
                        <a:rPr lang="en-US" b="0" i="1" smtClean="0">
                          <a:latin typeface="Cambria Math" charset="0"/>
                        </a:rPr>
                        <m:t>)</m:t>
                      </m:r>
                    </m:oMath>
                  </m:oMathPara>
                </a14:m>
                <a:endParaRPr lang="en-US" dirty="0" smtClean="0"/>
              </a:p>
              <a:p>
                <a:pPr marL="0" indent="0" algn="ctr">
                  <a:buNone/>
                </a:pPr>
                <a:r>
                  <a:rPr lang="en-US" dirty="0" smtClean="0"/>
                  <a:t>with</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charset="0"/>
                            </a:rPr>
                          </m:ctrlPr>
                        </m:sSubSupPr>
                        <m:e>
                          <m:r>
                            <a:rPr lang="en-US" b="0" i="1" smtClean="0">
                              <a:latin typeface="Cambria Math" charset="0"/>
                            </a:rPr>
                            <m:t>𝑄</m:t>
                          </m:r>
                        </m:e>
                        <m:sub>
                          <m:r>
                            <m:rPr>
                              <m:sty m:val="p"/>
                            </m:rPr>
                            <a:rPr lang="en-US" b="0" i="0" smtClean="0">
                              <a:latin typeface="Cambria Math" charset="0"/>
                            </a:rPr>
                            <m:t>meta</m:t>
                          </m:r>
                        </m:sub>
                        <m:sup>
                          <m:r>
                            <a:rPr lang="en-US" b="0" i="1" smtClean="0">
                              <a:latin typeface="Cambria Math" charset="0"/>
                            </a:rPr>
                            <m:t>⋆</m:t>
                          </m:r>
                        </m:sup>
                      </m:sSubSup>
                      <m:d>
                        <m:dPr>
                          <m:ctrlPr>
                            <a:rPr lang="en-US" b="0" i="1" smtClean="0">
                              <a:latin typeface="Cambria Math" charset="0"/>
                            </a:rPr>
                          </m:ctrlPr>
                        </m:dPr>
                        <m:e>
                          <m:sSub>
                            <m:sSubPr>
                              <m:ctrlPr>
                                <a:rPr lang="en-US" b="0" i="1" smtClean="0">
                                  <a:latin typeface="Cambria Math" charset="0"/>
                                </a:rPr>
                              </m:ctrlPr>
                            </m:sSubPr>
                            <m:e>
                              <m:r>
                                <a:rPr lang="en-US" b="0" i="1" smtClean="0">
                                  <a:latin typeface="Cambria Math" charset="0"/>
                                </a:rPr>
                                <m:t>𝑏</m:t>
                              </m:r>
                            </m:e>
                            <m:sub>
                              <m:r>
                                <a:rPr lang="en-US" b="0" i="1" smtClean="0">
                                  <a:latin typeface="Cambria Math" charset="0"/>
                                </a:rPr>
                                <m:t>𝑡</m:t>
                              </m:r>
                            </m:sub>
                          </m:sSub>
                          <m:r>
                            <a:rPr lang="en-US" b="0" i="1" smtClean="0">
                              <a:latin typeface="Cambria Math" charset="0"/>
                            </a:rPr>
                            <m:t>,</m:t>
                          </m:r>
                          <m:sSub>
                            <m:sSubPr>
                              <m:ctrlPr>
                                <a:rPr lang="en-US" b="0" i="1" smtClean="0">
                                  <a:latin typeface="Cambria Math" charset="0"/>
                                </a:rPr>
                              </m:ctrlPr>
                            </m:sSubPr>
                            <m:e>
                              <m:r>
                                <a:rPr lang="en-US" b="0" i="1" smtClean="0">
                                  <a:latin typeface="Cambria Math" charset="0"/>
                                </a:rPr>
                                <m:t>𝑐</m:t>
                              </m:r>
                            </m:e>
                            <m:sub>
                              <m:r>
                                <a:rPr lang="en-US" b="0" i="1" smtClean="0">
                                  <a:latin typeface="Cambria Math" charset="0"/>
                                </a:rPr>
                                <m:t>𝑡</m:t>
                              </m:r>
                            </m:sub>
                          </m:sSub>
                        </m:e>
                      </m:d>
                      <m:r>
                        <a:rPr lang="en-US" b="0" i="1" smtClean="0">
                          <a:latin typeface="Cambria Math" charset="0"/>
                        </a:rPr>
                        <m:t>=</m:t>
                      </m:r>
                      <m:r>
                        <a:rPr lang="en-US" b="0" i="1" smtClean="0">
                          <a:latin typeface="Cambria Math" charset="0"/>
                          <a:ea typeface="Cambria Math" charset="0"/>
                          <a:cs typeface="Cambria Math" charset="0"/>
                        </a:rPr>
                        <m:t>𝔼</m:t>
                      </m:r>
                      <m:d>
                        <m:dPr>
                          <m:begChr m:val="["/>
                          <m:endChr m:val="]"/>
                          <m:ctrlPr>
                            <a:rPr lang="pt-BR" b="0" i="1" smtClean="0">
                              <a:latin typeface="Cambria Math" charset="0"/>
                              <a:ea typeface="Cambria Math" charset="0"/>
                              <a:cs typeface="Cambria Math" charset="0"/>
                            </a:rPr>
                          </m:ctrlPr>
                        </m:dPr>
                        <m:e>
                          <m:sSub>
                            <m:sSubPr>
                              <m:ctrlPr>
                                <a:rPr lang="en-US" i="1">
                                  <a:latin typeface="Cambria Math" charset="0"/>
                                </a:rPr>
                              </m:ctrlPr>
                            </m:sSubPr>
                            <m:e>
                              <m:r>
                                <a:rPr lang="en-US" i="1">
                                  <a:latin typeface="Cambria Math" charset="0"/>
                                </a:rPr>
                                <m:t>𝑟</m:t>
                              </m:r>
                            </m:e>
                            <m:sub>
                              <m:r>
                                <m:rPr>
                                  <m:sty m:val="p"/>
                                </m:rPr>
                                <a:rPr lang="en-US">
                                  <a:latin typeface="Cambria Math" charset="0"/>
                                </a:rPr>
                                <m:t>meta</m:t>
                              </m:r>
                            </m:sub>
                          </m:sSub>
                          <m:d>
                            <m:dPr>
                              <m:ctrlPr>
                                <a:rPr lang="en-US" i="1">
                                  <a:latin typeface="Cambria Math" charset="0"/>
                                </a:rPr>
                              </m:ctrlPr>
                            </m:dPr>
                            <m:e>
                              <m:sSub>
                                <m:sSubPr>
                                  <m:ctrlPr>
                                    <a:rPr lang="en-US" b="0" i="1" smtClean="0">
                                      <a:latin typeface="Cambria Math" charset="0"/>
                                    </a:rPr>
                                  </m:ctrlPr>
                                </m:sSubPr>
                                <m:e>
                                  <m:r>
                                    <a:rPr lang="en-US" i="1">
                                      <a:latin typeface="Cambria Math" charset="0"/>
                                    </a:rPr>
                                    <m:t>𝑏</m:t>
                                  </m:r>
                                </m:e>
                                <m:sub>
                                  <m:r>
                                    <a:rPr lang="en-US" b="0" i="1" smtClean="0">
                                      <a:latin typeface="Cambria Math" charset="0"/>
                                    </a:rPr>
                                    <m:t>𝑡</m:t>
                                  </m:r>
                                </m:sub>
                              </m:sSub>
                              <m:r>
                                <a:rPr lang="en-US" i="1">
                                  <a:latin typeface="Cambria Math" charset="0"/>
                                </a:rPr>
                                <m:t>,</m:t>
                              </m:r>
                              <m:sSub>
                                <m:sSubPr>
                                  <m:ctrlPr>
                                    <a:rPr lang="en-US" b="0" i="1" smtClean="0">
                                      <a:latin typeface="Cambria Math" charset="0"/>
                                    </a:rPr>
                                  </m:ctrlPr>
                                </m:sSubPr>
                                <m:e>
                                  <m:r>
                                    <a:rPr lang="en-US" i="1">
                                      <a:latin typeface="Cambria Math" charset="0"/>
                                    </a:rPr>
                                    <m:t>𝑐</m:t>
                                  </m:r>
                                </m:e>
                                <m:sub>
                                  <m:r>
                                    <a:rPr lang="en-US" b="0" i="1" smtClean="0">
                                      <a:latin typeface="Cambria Math" charset="0"/>
                                    </a:rPr>
                                    <m:t>𝑡</m:t>
                                  </m:r>
                                </m:sub>
                              </m:sSub>
                            </m:e>
                          </m:d>
                          <m:r>
                            <a:rPr lang="en-US" i="1">
                              <a:latin typeface="Cambria Math" charset="0"/>
                            </a:rPr>
                            <m:t>+</m:t>
                          </m:r>
                          <m:limLow>
                            <m:limLowPr>
                              <m:ctrlPr>
                                <a:rPr lang="en-US" i="1">
                                  <a:latin typeface="Cambria Math" charset="0"/>
                                </a:rPr>
                              </m:ctrlPr>
                            </m:limLowPr>
                            <m:e>
                              <m:r>
                                <m:rPr>
                                  <m:sty m:val="p"/>
                                </m:rPr>
                                <a:rPr lang="en-US">
                                  <a:latin typeface="Cambria Math" charset="0"/>
                                </a:rPr>
                                <m:t>max</m:t>
                              </m:r>
                            </m:e>
                            <m:lim>
                              <m:r>
                                <m:rPr>
                                  <m:sty m:val="p"/>
                                </m:rPr>
                                <a:rPr lang="en-US">
                                  <a:latin typeface="Cambria Math" charset="0"/>
                                </a:rPr>
                                <m:t>c</m:t>
                              </m:r>
                            </m:lim>
                          </m:limLow>
                          <m:r>
                            <m:rPr>
                              <m:nor/>
                            </m:rPr>
                            <a:rPr lang="en-US" dirty="0"/>
                            <m:t> </m:t>
                          </m:r>
                          <m:sSubSup>
                            <m:sSubSupPr>
                              <m:ctrlPr>
                                <a:rPr lang="en-US" b="0" i="1" dirty="0" smtClean="0">
                                  <a:latin typeface="Cambria Math" charset="0"/>
                                </a:rPr>
                              </m:ctrlPr>
                            </m:sSubSupPr>
                            <m:e>
                              <m:r>
                                <a:rPr lang="en-US" b="0" i="1" dirty="0" smtClean="0">
                                  <a:latin typeface="Cambria Math" charset="0"/>
                                </a:rPr>
                                <m:t>𝑄</m:t>
                              </m:r>
                            </m:e>
                            <m:sub>
                              <m:r>
                                <m:rPr>
                                  <m:sty m:val="p"/>
                                </m:rPr>
                                <a:rPr lang="en-US" b="0" i="0" dirty="0" smtClean="0">
                                  <a:latin typeface="Cambria Math" charset="0"/>
                                </a:rPr>
                                <m:t>meta</m:t>
                              </m:r>
                            </m:sub>
                            <m:sup>
                              <m:r>
                                <a:rPr lang="en-US" b="0" i="1" dirty="0" smtClean="0">
                                  <a:latin typeface="Cambria Math" charset="0"/>
                                </a:rPr>
                                <m:t>⋆</m:t>
                              </m:r>
                            </m:sup>
                          </m:sSubSup>
                          <m:r>
                            <a:rPr lang="en-US" b="0" i="1" dirty="0" smtClean="0">
                              <a:latin typeface="Cambria Math" charset="0"/>
                            </a:rPr>
                            <m:t>(</m:t>
                          </m:r>
                          <m:sSub>
                            <m:sSubPr>
                              <m:ctrlPr>
                                <a:rPr lang="en-US" b="0" i="1" dirty="0" smtClean="0">
                                  <a:latin typeface="Cambria Math" charset="0"/>
                                </a:rPr>
                              </m:ctrlPr>
                            </m:sSubPr>
                            <m:e>
                              <m:r>
                                <a:rPr lang="en-US" b="0" i="1" dirty="0" smtClean="0">
                                  <a:latin typeface="Cambria Math" charset="0"/>
                                </a:rPr>
                                <m:t>𝐵</m:t>
                              </m:r>
                            </m:e>
                            <m:sub>
                              <m:r>
                                <a:rPr lang="en-US" b="0" i="1" dirty="0" smtClean="0">
                                  <a:latin typeface="Cambria Math" charset="0"/>
                                </a:rPr>
                                <m:t>𝑡</m:t>
                              </m:r>
                              <m:r>
                                <a:rPr lang="en-US" b="0" i="1" dirty="0" smtClean="0">
                                  <a:latin typeface="Cambria Math" charset="0"/>
                                </a:rPr>
                                <m:t>+1</m:t>
                              </m:r>
                            </m:sub>
                          </m:sSub>
                          <m:r>
                            <a:rPr lang="en-US" b="0" i="1" dirty="0" smtClean="0">
                              <a:latin typeface="Cambria Math" charset="0"/>
                            </a:rPr>
                            <m:t>,</m:t>
                          </m:r>
                          <m:r>
                            <a:rPr lang="en-US" b="0" i="1" dirty="0" smtClean="0">
                              <a:latin typeface="Cambria Math" charset="0"/>
                            </a:rPr>
                            <m:t>𝑐</m:t>
                          </m:r>
                          <m:r>
                            <a:rPr lang="en-US" b="0" i="1" dirty="0" smtClean="0">
                              <a:latin typeface="Cambria Math" charset="0"/>
                            </a:rPr>
                            <m:t>)</m:t>
                          </m:r>
                        </m:e>
                      </m:d>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0773516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31" y="218823"/>
            <a:ext cx="8872538" cy="1325563"/>
          </a:xfrm>
        </p:spPr>
        <p:txBody>
          <a:bodyPr/>
          <a:lstStyle/>
          <a:p>
            <a:pPr algn="ctr"/>
            <a:r>
              <a:rPr lang="en-US" b="1" dirty="0" smtClean="0">
                <a:latin typeface="Avenir Heavy" charset="0"/>
                <a:ea typeface="Avenir Heavy" charset="0"/>
                <a:cs typeface="Avenir Heavy" charset="0"/>
              </a:rPr>
              <a:t>Solving meta-level MDPs</a:t>
            </a:r>
            <a:endParaRPr lang="en-US" b="1" dirty="0">
              <a:latin typeface="Avenir Heavy" charset="0"/>
              <a:ea typeface="Avenir Heavy" charset="0"/>
              <a:cs typeface="Avenir Heavy"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02336" y="1496441"/>
                <a:ext cx="9692639" cy="1941704"/>
              </a:xfrm>
            </p:spPr>
            <p:txBody>
              <a:bodyPr>
                <a:normAutofit/>
              </a:bodyPr>
              <a:lstStyle/>
              <a:p>
                <a:pPr marL="0" indent="0" defTabSz="4173046" fontAlgn="auto">
                  <a:spcBef>
                    <a:spcPts val="0"/>
                  </a:spcBef>
                  <a:spcAft>
                    <a:spcPts val="2401"/>
                  </a:spcAft>
                  <a:buNone/>
                  <a:defRPr/>
                </a:pPr>
                <a:r>
                  <a:rPr lang="en-US" dirty="0" smtClean="0">
                    <a:solidFill>
                      <a:schemeClr val="tx1"/>
                    </a:solidFill>
                    <a:latin typeface="Avenir Book" charset="0"/>
                    <a:ea typeface="Avenir Book" charset="0"/>
                    <a:cs typeface="Avenir Book" charset="0"/>
                    <a:sym typeface="WP IconicSymbolsA"/>
                  </a:rPr>
                  <a:t>Linear approximation to </a:t>
                </a:r>
                <a14:m>
                  <m:oMath xmlns:m="http://schemas.openxmlformats.org/officeDocument/2006/math">
                    <m:sSubSup>
                      <m:sSubSupPr>
                        <m:ctrlPr>
                          <a:rPr lang="en-US" i="1">
                            <a:solidFill>
                              <a:schemeClr val="tx1"/>
                            </a:solidFill>
                            <a:latin typeface="Cambria Math" charset="0"/>
                            <a:ea typeface="Avenir Heavy" charset="0"/>
                            <a:cs typeface="Avenir Heavy" charset="0"/>
                            <a:sym typeface="WP IconicSymbolsA"/>
                          </a:rPr>
                        </m:ctrlPr>
                      </m:sSubSupPr>
                      <m:e>
                        <m:r>
                          <a:rPr lang="en-US" i="1">
                            <a:solidFill>
                              <a:schemeClr val="tx1"/>
                            </a:solidFill>
                            <a:latin typeface="Cambria Math" charset="0"/>
                            <a:ea typeface="Avenir Heavy" charset="0"/>
                            <a:cs typeface="Avenir Heavy" charset="0"/>
                            <a:sym typeface="WP IconicSymbolsA"/>
                          </a:rPr>
                          <m:t>𝑄</m:t>
                        </m:r>
                      </m:e>
                      <m:sub>
                        <m:r>
                          <m:rPr>
                            <m:sty m:val="p"/>
                          </m:rPr>
                          <a:rPr lang="en-US">
                            <a:solidFill>
                              <a:schemeClr val="tx1"/>
                            </a:solidFill>
                            <a:latin typeface="Cambria Math" charset="0"/>
                            <a:ea typeface="Avenir Heavy" charset="0"/>
                            <a:cs typeface="Avenir Heavy" charset="0"/>
                            <a:sym typeface="WP IconicSymbolsA"/>
                          </a:rPr>
                          <m:t>meta</m:t>
                        </m:r>
                      </m:sub>
                      <m:sup>
                        <m:r>
                          <a:rPr lang="en-US" i="1">
                            <a:solidFill>
                              <a:schemeClr val="tx1"/>
                            </a:solidFill>
                            <a:latin typeface="Cambria Math" charset="0"/>
                            <a:ea typeface="Avenir Heavy" charset="0"/>
                            <a:cs typeface="Avenir Heavy" charset="0"/>
                            <a:sym typeface="WP IconicSymbolsA"/>
                          </a:rPr>
                          <m:t>⋆</m:t>
                        </m:r>
                      </m:sup>
                    </m:sSubSup>
                  </m:oMath>
                </a14:m>
                <a:r>
                  <a:rPr lang="en-US" dirty="0">
                    <a:solidFill>
                      <a:schemeClr val="tx1"/>
                    </a:solidFill>
                    <a:latin typeface="Cambria Math" charset="0"/>
                    <a:ea typeface="Avenir Heavy" charset="0"/>
                    <a:cs typeface="Avenir Heavy" charset="0"/>
                    <a:sym typeface="WP IconicSymbolsA"/>
                  </a:rPr>
                  <a:t>:</a:t>
                </a:r>
                <a:r>
                  <a:rPr lang="en-US" dirty="0" smtClean="0">
                    <a:solidFill>
                      <a:schemeClr val="tx1"/>
                    </a:solidFill>
                    <a:latin typeface="Cambria Math" charset="0"/>
                    <a:ea typeface="Avenir Heavy" charset="0"/>
                    <a:cs typeface="Avenir Heavy" charset="0"/>
                    <a:sym typeface="WP IconicSymbolsA"/>
                  </a:rPr>
                  <a:t/>
                </a:r>
                <a:br>
                  <a:rPr lang="en-US" dirty="0" smtClean="0">
                    <a:solidFill>
                      <a:schemeClr val="tx1"/>
                    </a:solidFill>
                    <a:latin typeface="Cambria Math" charset="0"/>
                    <a:ea typeface="Avenir Heavy" charset="0"/>
                    <a:cs typeface="Avenir Heavy" charset="0"/>
                    <a:sym typeface="WP IconicSymbolsA"/>
                  </a:rPr>
                </a:br>
                <a14:m>
                  <m:oMathPara xmlns:m="http://schemas.openxmlformats.org/officeDocument/2006/math">
                    <m:oMathParaPr>
                      <m:jc m:val="centerGroup"/>
                    </m:oMathParaPr>
                    <m:oMath xmlns:m="http://schemas.openxmlformats.org/officeDocument/2006/math">
                      <m:sSubSup>
                        <m:sSubSupPr>
                          <m:ctrlPr>
                            <a:rPr lang="en-US" sz="3100" i="1">
                              <a:solidFill>
                                <a:schemeClr val="tx1"/>
                              </a:solidFill>
                              <a:latin typeface="Cambria Math" charset="0"/>
                              <a:ea typeface="Avenir Heavy" charset="0"/>
                              <a:cs typeface="Avenir Heavy" charset="0"/>
                              <a:sym typeface="WP IconicSymbolsA"/>
                            </a:rPr>
                          </m:ctrlPr>
                        </m:sSubSupPr>
                        <m:e>
                          <m:r>
                            <a:rPr lang="en-US" sz="3100" i="1">
                              <a:solidFill>
                                <a:schemeClr val="tx1"/>
                              </a:solidFill>
                              <a:latin typeface="Cambria Math" charset="0"/>
                              <a:ea typeface="Avenir Heavy" charset="0"/>
                              <a:cs typeface="Avenir Heavy" charset="0"/>
                              <a:sym typeface="WP IconicSymbolsA"/>
                            </a:rPr>
                            <m:t>𝑄</m:t>
                          </m:r>
                        </m:e>
                        <m:sub>
                          <m:r>
                            <m:rPr>
                              <m:sty m:val="p"/>
                            </m:rPr>
                            <a:rPr lang="en-US" sz="3100">
                              <a:solidFill>
                                <a:schemeClr val="tx1"/>
                              </a:solidFill>
                              <a:latin typeface="Cambria Math" charset="0"/>
                              <a:ea typeface="Avenir Heavy" charset="0"/>
                              <a:cs typeface="Avenir Heavy" charset="0"/>
                              <a:sym typeface="WP IconicSymbolsA"/>
                            </a:rPr>
                            <m:t>meta</m:t>
                          </m:r>
                        </m:sub>
                        <m:sup>
                          <m:r>
                            <a:rPr lang="en-US" sz="3100" i="1">
                              <a:solidFill>
                                <a:schemeClr val="tx1"/>
                              </a:solidFill>
                              <a:latin typeface="Cambria Math" charset="0"/>
                              <a:ea typeface="Avenir Heavy" charset="0"/>
                              <a:cs typeface="Avenir Heavy" charset="0"/>
                              <a:sym typeface="WP IconicSymbolsA"/>
                            </a:rPr>
                            <m:t>⋆</m:t>
                          </m:r>
                        </m:sup>
                      </m:sSubSup>
                      <m:d>
                        <m:dPr>
                          <m:ctrlPr>
                            <a:rPr lang="en-US" sz="3100" i="1">
                              <a:solidFill>
                                <a:schemeClr val="tx1"/>
                              </a:solidFill>
                              <a:latin typeface="Cambria Math" charset="0"/>
                              <a:ea typeface="Avenir Heavy" charset="0"/>
                              <a:cs typeface="Avenir Heavy" charset="0"/>
                              <a:sym typeface="WP IconicSymbolsA"/>
                            </a:rPr>
                          </m:ctrlPr>
                        </m:dPr>
                        <m:e>
                          <m:r>
                            <a:rPr lang="en-US" sz="3100" i="1">
                              <a:solidFill>
                                <a:schemeClr val="tx1"/>
                              </a:solidFill>
                              <a:latin typeface="Cambria Math" charset="0"/>
                              <a:ea typeface="Avenir Heavy" charset="0"/>
                              <a:cs typeface="Avenir Heavy" charset="0"/>
                              <a:sym typeface="WP IconicSymbolsA"/>
                            </a:rPr>
                            <m:t>𝑏</m:t>
                          </m:r>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𝑐</m:t>
                          </m:r>
                        </m:e>
                      </m:d>
                      <m:r>
                        <a:rPr lang="en-US" sz="3100" i="1">
                          <a:solidFill>
                            <a:schemeClr val="tx1"/>
                          </a:solidFill>
                          <a:latin typeface="Cambria Math" charset="0"/>
                          <a:ea typeface="Avenir Heavy" charset="0"/>
                          <a:cs typeface="Avenir Heavy" charset="0"/>
                          <a:sym typeface="WP IconicSymbolsA"/>
                        </a:rPr>
                        <m:t>≈</m:t>
                      </m:r>
                      <m:nary>
                        <m:naryPr>
                          <m:chr m:val="∑"/>
                          <m:supHide m:val="on"/>
                          <m:ctrlPr>
                            <a:rPr lang="en-US" sz="3100" i="1">
                              <a:solidFill>
                                <a:schemeClr val="tx1"/>
                              </a:solidFill>
                              <a:latin typeface="Cambria Math" charset="0"/>
                              <a:ea typeface="Avenir Heavy" charset="0"/>
                              <a:cs typeface="Avenir Heavy" charset="0"/>
                              <a:sym typeface="WP IconicSymbolsA"/>
                            </a:rPr>
                          </m:ctrlPr>
                        </m:naryPr>
                        <m:sub>
                          <m:r>
                            <a:rPr lang="en-US" sz="3100" i="1">
                              <a:solidFill>
                                <a:schemeClr val="tx1"/>
                              </a:solidFill>
                              <a:latin typeface="Cambria Math" charset="0"/>
                              <a:ea typeface="Avenir Heavy" charset="0"/>
                              <a:cs typeface="Avenir Heavy" charset="0"/>
                              <a:sym typeface="WP IconicSymbolsA"/>
                            </a:rPr>
                            <m:t>𝑘</m:t>
                          </m:r>
                        </m:sub>
                        <m:sup/>
                        <m:e>
                          <m:sSub>
                            <m:sSubPr>
                              <m:ctrlPr>
                                <a:rPr lang="en-US" sz="3100" i="1">
                                  <a:solidFill>
                                    <a:schemeClr val="tx1"/>
                                  </a:solidFill>
                                  <a:latin typeface="Cambria Math" charset="0"/>
                                  <a:ea typeface="Avenir Heavy" charset="0"/>
                                  <a:cs typeface="Avenir Heavy" charset="0"/>
                                  <a:sym typeface="WP IconicSymbolsA"/>
                                </a:rPr>
                              </m:ctrlPr>
                            </m:sSubPr>
                            <m:e>
                              <m:r>
                                <a:rPr lang="en-US" sz="3100" i="1">
                                  <a:solidFill>
                                    <a:schemeClr val="tx1"/>
                                  </a:solidFill>
                                  <a:latin typeface="Cambria Math" charset="0"/>
                                  <a:ea typeface="Avenir Heavy" charset="0"/>
                                  <a:cs typeface="Avenir Heavy" charset="0"/>
                                  <a:sym typeface="WP IconicSymbolsA"/>
                                </a:rPr>
                                <m:t>𝑤</m:t>
                              </m:r>
                            </m:e>
                            <m:sub>
                              <m:r>
                                <a:rPr lang="en-US" sz="3100" i="1">
                                  <a:solidFill>
                                    <a:schemeClr val="tx1"/>
                                  </a:solidFill>
                                  <a:latin typeface="Cambria Math" charset="0"/>
                                  <a:ea typeface="Avenir Heavy" charset="0"/>
                                  <a:cs typeface="Avenir Heavy" charset="0"/>
                                  <a:sym typeface="WP IconicSymbolsA"/>
                                </a:rPr>
                                <m:t>𝑘</m:t>
                              </m:r>
                            </m:sub>
                          </m:sSub>
                          <m:r>
                            <a:rPr lang="en-US" sz="3100" i="1">
                              <a:solidFill>
                                <a:schemeClr val="tx1"/>
                              </a:solidFill>
                              <a:latin typeface="Cambria Math" charset="0"/>
                              <a:ea typeface="Avenir Heavy" charset="0"/>
                              <a:cs typeface="Avenir Heavy" charset="0"/>
                              <a:sym typeface="WP IconicSymbolsA"/>
                            </a:rPr>
                            <m:t>⋅</m:t>
                          </m:r>
                          <m:sSub>
                            <m:sSubPr>
                              <m:ctrlPr>
                                <a:rPr lang="en-US" sz="3100" i="1">
                                  <a:solidFill>
                                    <a:schemeClr val="tx1"/>
                                  </a:solidFill>
                                  <a:latin typeface="Cambria Math" charset="0"/>
                                  <a:ea typeface="Avenir Heavy" charset="0"/>
                                  <a:cs typeface="Avenir Heavy" charset="0"/>
                                  <a:sym typeface="WP IconicSymbolsA"/>
                                </a:rPr>
                              </m:ctrlPr>
                            </m:sSubPr>
                            <m:e>
                              <m:r>
                                <a:rPr lang="en-US" sz="3100" i="1">
                                  <a:solidFill>
                                    <a:schemeClr val="tx1"/>
                                  </a:solidFill>
                                  <a:latin typeface="Cambria Math" charset="0"/>
                                  <a:ea typeface="Avenir Heavy" charset="0"/>
                                  <a:cs typeface="Avenir Heavy" charset="0"/>
                                  <a:sym typeface="WP IconicSymbolsA"/>
                                </a:rPr>
                                <m:t>𝑓</m:t>
                              </m:r>
                            </m:e>
                            <m:sub>
                              <m:r>
                                <a:rPr lang="en-US" sz="3100" i="1">
                                  <a:solidFill>
                                    <a:schemeClr val="tx1"/>
                                  </a:solidFill>
                                  <a:latin typeface="Cambria Math" charset="0"/>
                                  <a:ea typeface="Avenir Heavy" charset="0"/>
                                  <a:cs typeface="Avenir Heavy" charset="0"/>
                                  <a:sym typeface="WP IconicSymbolsA"/>
                                </a:rPr>
                                <m:t>𝑘</m:t>
                              </m:r>
                            </m:sub>
                          </m:sSub>
                          <m:d>
                            <m:dPr>
                              <m:ctrlPr>
                                <a:rPr lang="en-US" sz="3100" i="1">
                                  <a:solidFill>
                                    <a:schemeClr val="tx1"/>
                                  </a:solidFill>
                                  <a:latin typeface="Cambria Math" charset="0"/>
                                  <a:ea typeface="Avenir Heavy" charset="0"/>
                                  <a:cs typeface="Avenir Heavy" charset="0"/>
                                  <a:sym typeface="WP IconicSymbolsA"/>
                                </a:rPr>
                              </m:ctrlPr>
                            </m:dPr>
                            <m:e>
                              <m:r>
                                <a:rPr lang="en-US" sz="3100" i="1">
                                  <a:solidFill>
                                    <a:schemeClr val="tx1"/>
                                  </a:solidFill>
                                  <a:latin typeface="Cambria Math" charset="0"/>
                                  <a:ea typeface="Avenir Heavy" charset="0"/>
                                  <a:cs typeface="Avenir Heavy" charset="0"/>
                                  <a:sym typeface="WP IconicSymbolsA"/>
                                </a:rPr>
                                <m:t>𝑏</m:t>
                              </m:r>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𝑐</m:t>
                              </m:r>
                            </m:e>
                          </m:d>
                        </m:e>
                      </m:nary>
                      <m:r>
                        <a:rPr lang="en-US" sz="3100" i="1">
                          <a:solidFill>
                            <a:schemeClr val="tx1"/>
                          </a:solidFill>
                          <a:latin typeface="Cambria Math" charset="0"/>
                          <a:ea typeface="Avenir Heavy" charset="0"/>
                          <a:cs typeface="Avenir Heavy" charset="0"/>
                          <a:sym typeface="WP IconicSymbolsA"/>
                        </a:rPr>
                        <m:t>,  </m:t>
                      </m:r>
                      <m:r>
                        <a:rPr lang="en-US" sz="3100" i="1">
                          <a:solidFill>
                            <a:schemeClr val="tx1"/>
                          </a:solidFill>
                          <a:latin typeface="Cambria Math" charset="0"/>
                          <a:ea typeface="Avenir Heavy" charset="0"/>
                          <a:cs typeface="Avenir Heavy" charset="0"/>
                          <a:sym typeface="WP IconicSymbolsA"/>
                        </a:rPr>
                        <m:t>𝑃</m:t>
                      </m:r>
                      <m:d>
                        <m:dPr>
                          <m:ctrlPr>
                            <a:rPr lang="en-US" sz="3100" i="1">
                              <a:solidFill>
                                <a:schemeClr val="tx1"/>
                              </a:solidFill>
                              <a:latin typeface="Cambria Math" charset="0"/>
                              <a:ea typeface="Avenir Heavy" charset="0"/>
                              <a:cs typeface="Avenir Heavy" charset="0"/>
                              <a:sym typeface="WP IconicSymbolsA"/>
                            </a:rPr>
                          </m:ctrlPr>
                        </m:dPr>
                        <m:e>
                          <m:r>
                            <a:rPr lang="en-US" sz="3100" b="1" i="1">
                              <a:solidFill>
                                <a:schemeClr val="tx1"/>
                              </a:solidFill>
                              <a:latin typeface="Cambria Math" charset="0"/>
                              <a:ea typeface="Avenir Heavy" charset="0"/>
                              <a:cs typeface="Avenir Heavy" charset="0"/>
                              <a:sym typeface="WP IconicSymbolsA"/>
                            </a:rPr>
                            <m:t>𝒘</m:t>
                          </m:r>
                        </m:e>
                      </m:d>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𝑁</m:t>
                      </m:r>
                      <m:r>
                        <a:rPr lang="en-US" sz="3100" i="1">
                          <a:solidFill>
                            <a:schemeClr val="tx1"/>
                          </a:solidFill>
                          <a:latin typeface="Cambria Math" charset="0"/>
                          <a:ea typeface="Avenir Heavy" charset="0"/>
                          <a:cs typeface="Avenir Heavy" charset="0"/>
                          <a:sym typeface="WP IconicSymbolsA"/>
                        </a:rPr>
                        <m:t>(</m:t>
                      </m:r>
                      <m:r>
                        <a:rPr lang="en-US" sz="3100" b="1" i="1">
                          <a:solidFill>
                            <a:schemeClr val="tx1"/>
                          </a:solidFill>
                          <a:latin typeface="Cambria Math" charset="0"/>
                          <a:ea typeface="Avenir Heavy" charset="0"/>
                          <a:cs typeface="Avenir Heavy" charset="0"/>
                          <a:sym typeface="WP IconicSymbolsA"/>
                        </a:rPr>
                        <m:t>𝟎</m:t>
                      </m:r>
                      <m:r>
                        <a:rPr lang="en-US" sz="3100" b="1"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𝜎</m:t>
                      </m:r>
                      <m:r>
                        <a:rPr lang="en-US" sz="3100" i="1">
                          <a:solidFill>
                            <a:schemeClr val="tx1"/>
                          </a:solidFill>
                          <a:latin typeface="Cambria Math" charset="0"/>
                          <a:ea typeface="Avenir Heavy" charset="0"/>
                          <a:cs typeface="Avenir Heavy" charset="0"/>
                          <a:sym typeface="WP IconicSymbolsA"/>
                        </a:rPr>
                        <m:t>⋅</m:t>
                      </m:r>
                      <m:r>
                        <a:rPr lang="en-US" sz="3100" b="1">
                          <a:solidFill>
                            <a:schemeClr val="tx1"/>
                          </a:solidFill>
                          <a:latin typeface="Cambria Math" charset="0"/>
                          <a:ea typeface="Avenir Heavy" charset="0"/>
                          <a:cs typeface="Avenir Heavy" charset="0"/>
                          <a:sym typeface="WP IconicSymbolsA"/>
                        </a:rPr>
                        <m:t>𝐈𝐝</m:t>
                      </m:r>
                      <m:r>
                        <a:rPr lang="en-US" sz="3100" i="1">
                          <a:solidFill>
                            <a:schemeClr val="tx1"/>
                          </a:solidFill>
                          <a:latin typeface="Cambria Math" charset="0"/>
                          <a:ea typeface="Avenir Heavy" charset="0"/>
                          <a:cs typeface="Avenir Heavy" charset="0"/>
                          <a:sym typeface="WP IconicSymbolsA"/>
                        </a:rPr>
                        <m:t>)</m:t>
                      </m:r>
                    </m:oMath>
                  </m:oMathPara>
                </a14:m>
                <a:endParaRPr lang="de-DE" sz="3100" dirty="0">
                  <a:solidFill>
                    <a:schemeClr val="tx1"/>
                  </a:solidFill>
                  <a:latin typeface="Avenir Heavy" charset="0"/>
                  <a:ea typeface="Avenir Heavy" charset="0"/>
                  <a:cs typeface="Avenir Heavy" charset="0"/>
                  <a:sym typeface="WP IconicSymbolsA"/>
                </a:endParaRP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02336" y="1496441"/>
                <a:ext cx="9692639" cy="1941704"/>
              </a:xfrm>
              <a:blipFill rotWithShape="0">
                <a:blip r:embed="rId2"/>
                <a:stretch>
                  <a:fillRect l="-1258" t="-6270"/>
                </a:stretch>
              </a:blipFill>
            </p:spPr>
            <p:txBody>
              <a:bodyPr/>
              <a:lstStyle/>
              <a:p>
                <a:r>
                  <a:rPr lang="en-US">
                    <a:noFill/>
                  </a:rPr>
                  <a:t> </a:t>
                </a:r>
              </a:p>
            </p:txBody>
          </p:sp>
        </mc:Fallback>
      </mc:AlternateContent>
      <p:sp>
        <p:nvSpPr>
          <p:cNvPr id="4" name="Curved Right Arrow 3"/>
          <p:cNvSpPr/>
          <p:nvPr/>
        </p:nvSpPr>
        <p:spPr>
          <a:xfrm rot="10800000">
            <a:off x="7662020" y="3895344"/>
            <a:ext cx="1073508" cy="251750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5" name="Rectangle 4"/>
              <p:cNvSpPr/>
              <p:nvPr/>
            </p:nvSpPr>
            <p:spPr>
              <a:xfrm>
                <a:off x="402336" y="3318999"/>
                <a:ext cx="7824038" cy="3279167"/>
              </a:xfrm>
              <a:prstGeom prst="rect">
                <a:avLst/>
              </a:prstGeom>
            </p:spPr>
            <p:txBody>
              <a:bodyPr wrap="square">
                <a:spAutoFit/>
              </a:bodyPr>
              <a:lstStyle/>
              <a:p>
                <a:pPr algn="just" defTabSz="4173046" fontAlgn="auto">
                  <a:spcBef>
                    <a:spcPts val="0"/>
                  </a:spcBef>
                  <a:spcAft>
                    <a:spcPts val="2401"/>
                  </a:spcAft>
                  <a:defRPr/>
                </a:pPr>
                <a:r>
                  <a:rPr lang="de-DE" sz="2800" dirty="0">
                    <a:latin typeface="Avenir Book" charset="0"/>
                    <a:ea typeface="Avenir Book" charset="0"/>
                    <a:cs typeface="Avenir Book" charset="0"/>
                    <a:sym typeface="WP IconicSymbolsA"/>
                  </a:rPr>
                  <a:t>Learn </a:t>
                </a:r>
                <a:r>
                  <a:rPr lang="de-DE" sz="2800" dirty="0" err="1">
                    <a:latin typeface="Avenir Book" charset="0"/>
                    <a:ea typeface="Avenir Book" charset="0"/>
                    <a:cs typeface="Avenir Book" charset="0"/>
                    <a:sym typeface="WP IconicSymbolsA"/>
                  </a:rPr>
                  <a:t>weights</a:t>
                </a:r>
                <a:r>
                  <a:rPr lang="de-DE" sz="2800" dirty="0">
                    <a:latin typeface="Avenir Book" charset="0"/>
                    <a:ea typeface="Avenir Book" charset="0"/>
                    <a:cs typeface="Avenir Book" charset="0"/>
                    <a:sym typeface="WP IconicSymbolsA"/>
                  </a:rPr>
                  <a:t> </a:t>
                </a:r>
                <a:r>
                  <a:rPr lang="de-DE" sz="2800" dirty="0" err="1">
                    <a:latin typeface="Avenir Book" charset="0"/>
                    <a:ea typeface="Avenir Book" charset="0"/>
                    <a:cs typeface="Avenir Book" charset="0"/>
                    <a:sym typeface="WP IconicSymbolsA"/>
                  </a:rPr>
                  <a:t>by</a:t>
                </a:r>
                <a:r>
                  <a:rPr lang="de-DE" sz="2800" dirty="0">
                    <a:latin typeface="Avenir Book" charset="0"/>
                    <a:ea typeface="Avenir Book" charset="0"/>
                    <a:cs typeface="Avenir Book" charset="0"/>
                    <a:sym typeface="WP IconicSymbolsA"/>
                  </a:rPr>
                  <a:t> </a:t>
                </a:r>
                <a:r>
                  <a:rPr lang="de-DE" sz="2800" dirty="0" err="1">
                    <a:latin typeface="Avenir Book" charset="0"/>
                    <a:ea typeface="Avenir Book" charset="0"/>
                    <a:cs typeface="Avenir Book" charset="0"/>
                    <a:sym typeface="WP IconicSymbolsA"/>
                  </a:rPr>
                  <a:t>Bayesian</a:t>
                </a:r>
                <a:r>
                  <a:rPr lang="de-DE" sz="2800" dirty="0">
                    <a:latin typeface="Avenir Book" charset="0"/>
                    <a:ea typeface="Avenir Book" charset="0"/>
                    <a:cs typeface="Avenir Book" charset="0"/>
                    <a:sym typeface="WP IconicSymbolsA"/>
                  </a:rPr>
                  <a:t> </a:t>
                </a:r>
                <a:r>
                  <a:rPr lang="de-DE" sz="2800" dirty="0" smtClean="0">
                    <a:latin typeface="Avenir Book" charset="0"/>
                    <a:ea typeface="Avenir Book" charset="0"/>
                    <a:cs typeface="Avenir Book" charset="0"/>
                    <a:sym typeface="WP IconicSymbolsA"/>
                  </a:rPr>
                  <a:t>SARSA:</a:t>
                </a:r>
                <a:endParaRPr lang="de-DE" sz="2800" dirty="0">
                  <a:latin typeface="Avenir Book" charset="0"/>
                  <a:ea typeface="Avenir Book" charset="0"/>
                  <a:cs typeface="Avenir Book" charset="0"/>
                  <a:sym typeface="WP IconicSymbolsA"/>
                </a:endParaRPr>
              </a:p>
              <a:p>
                <a:pPr algn="just" defTabSz="4173046">
                  <a:spcAft>
                    <a:spcPts val="2401"/>
                  </a:spcAft>
                  <a:defRPr/>
                </a:pPr>
                <a:r>
                  <a:rPr lang="en-US" sz="2400" dirty="0">
                    <a:latin typeface="Avenir Book" charset="0"/>
                    <a:ea typeface="Avenir Book" charset="0"/>
                    <a:cs typeface="Avenir Book" charset="0"/>
                    <a:sym typeface="WP IconicSymbolsA"/>
                  </a:rPr>
                  <a:t>   1. Select computations by Thompson sampling:</a:t>
                </a:r>
                <a:endParaRPr lang="en-US" sz="2400" i="1" dirty="0">
                  <a:latin typeface="Avenir Book" charset="0"/>
                  <a:ea typeface="Avenir Book" charset="0"/>
                  <a:cs typeface="Avenir Book" charset="0"/>
                  <a:sym typeface="WP IconicSymbolsA"/>
                </a:endParaRPr>
              </a:p>
              <a:p>
                <a:pPr algn="just" defTabSz="4173046">
                  <a:spcAft>
                    <a:spcPts val="2401"/>
                  </a:spcAft>
                  <a:defRPr/>
                </a:pPr>
                <a:r>
                  <a:rPr lang="en-US" sz="2400" dirty="0">
                    <a:ea typeface="Avenir Heavy" charset="0"/>
                    <a:cs typeface="Avenir Heavy" charset="0"/>
                    <a:sym typeface="WP IconicSymbolsA"/>
                  </a:rPr>
                  <a:t>       </a:t>
                </a:r>
                <a14:m>
                  <m:oMath xmlns:m="http://schemas.openxmlformats.org/officeDocument/2006/math">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𝑐</m:t>
                        </m:r>
                      </m:e>
                      <m:sub>
                        <m:r>
                          <a:rPr lang="en-US" sz="2400" i="1">
                            <a:latin typeface="Cambria Math" charset="0"/>
                            <a:ea typeface="Avenir Heavy" charset="0"/>
                            <a:cs typeface="Avenir Heavy" charset="0"/>
                            <a:sym typeface="WP IconicSymbolsA"/>
                          </a:rPr>
                          <m:t>𝑡</m:t>
                        </m:r>
                      </m:sub>
                    </m:sSub>
                    <m:r>
                      <a:rPr lang="en-US" sz="2400" i="1">
                        <a:latin typeface="Cambria Math" charset="0"/>
                        <a:ea typeface="Avenir Heavy" charset="0"/>
                        <a:cs typeface="Avenir Heavy" charset="0"/>
                        <a:sym typeface="WP IconicSymbolsA"/>
                      </a:rPr>
                      <m:t>=</m:t>
                    </m:r>
                    <m:sSub>
                      <m:sSubPr>
                        <m:ctrlPr>
                          <a:rPr lang="en-US" sz="2400" i="1">
                            <a:latin typeface="Cambria Math" charset="0"/>
                            <a:ea typeface="Avenir Heavy" charset="0"/>
                            <a:cs typeface="Avenir Heavy" charset="0"/>
                            <a:sym typeface="WP IconicSymbolsA"/>
                          </a:rPr>
                        </m:ctrlPr>
                      </m:sSubPr>
                      <m:e>
                        <m:r>
                          <m:rPr>
                            <m:sty m:val="p"/>
                          </m:rPr>
                          <a:rPr lang="en-US" sz="2400">
                            <a:latin typeface="Cambria Math" charset="0"/>
                            <a:ea typeface="Avenir Heavy" charset="0"/>
                            <a:cs typeface="Avenir Heavy" charset="0"/>
                            <a:sym typeface="WP IconicSymbolsA"/>
                          </a:rPr>
                          <m:t>argmax</m:t>
                        </m:r>
                      </m:e>
                      <m:sub>
                        <m:r>
                          <m:rPr>
                            <m:sty m:val="p"/>
                          </m:rPr>
                          <a:rPr lang="en-US" sz="2400">
                            <a:latin typeface="Cambria Math" charset="0"/>
                            <a:ea typeface="Avenir Heavy" charset="0"/>
                            <a:cs typeface="Avenir Heavy" charset="0"/>
                            <a:sym typeface="WP IconicSymbolsA"/>
                          </a:rPr>
                          <m:t>c</m:t>
                        </m:r>
                      </m:sub>
                    </m:sSub>
                    <m:r>
                      <a:rPr lang="en-US" sz="2400">
                        <a:latin typeface="Cambria Math" charset="0"/>
                        <a:ea typeface="Avenir Heavy" charset="0"/>
                        <a:cs typeface="Avenir Heavy" charset="0"/>
                        <a:sym typeface="WP IconicSymbolsA"/>
                      </a:rPr>
                      <m:t> </m:t>
                    </m:r>
                    <m:sSup>
                      <m:sSupPr>
                        <m:ctrlPr>
                          <a:rPr lang="en-US" sz="2400" i="1">
                            <a:latin typeface="Cambria Math" charset="0"/>
                            <a:ea typeface="Avenir Heavy" charset="0"/>
                            <a:cs typeface="Avenir Heavy" charset="0"/>
                            <a:sym typeface="WP IconicSymbolsA"/>
                          </a:rPr>
                        </m:ctrlPr>
                      </m:sSupPr>
                      <m:e>
                        <m:acc>
                          <m:accPr>
                            <m:chr m:val="̃"/>
                            <m:ctrlPr>
                              <a:rPr lang="en-US" sz="2400" b="1" i="1">
                                <a:latin typeface="Cambria Math" charset="0"/>
                                <a:ea typeface="Avenir Heavy" charset="0"/>
                                <a:cs typeface="Avenir Heavy" charset="0"/>
                                <a:sym typeface="WP IconicSymbolsA"/>
                              </a:rPr>
                            </m:ctrlPr>
                          </m:accPr>
                          <m:e>
                            <m:r>
                              <a:rPr lang="en-US" sz="2400" b="1">
                                <a:latin typeface="Cambria Math" charset="0"/>
                                <a:ea typeface="Avenir Heavy" charset="0"/>
                                <a:cs typeface="Avenir Heavy" charset="0"/>
                                <a:sym typeface="WP IconicSymbolsA"/>
                              </a:rPr>
                              <m:t>𝐰</m:t>
                            </m:r>
                          </m:e>
                        </m:acc>
                      </m:e>
                      <m:sup>
                        <m:r>
                          <m:rPr>
                            <m:sty m:val="p"/>
                          </m:rPr>
                          <a:rPr lang="en-US" sz="2400">
                            <a:latin typeface="Cambria Math" charset="0"/>
                            <a:ea typeface="Avenir Heavy" charset="0"/>
                            <a:cs typeface="Avenir Heavy" charset="0"/>
                            <a:sym typeface="WP IconicSymbolsA"/>
                          </a:rPr>
                          <m:t>t</m:t>
                        </m:r>
                      </m:sup>
                    </m:sSup>
                    <m:r>
                      <a:rPr lang="en-US" sz="2400" i="1">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𝑓</m:t>
                    </m:r>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𝑏</m:t>
                        </m:r>
                      </m:e>
                      <m:sub>
                        <m:r>
                          <a:rPr lang="en-US" sz="2400" i="1" dirty="0">
                            <a:latin typeface="Cambria Math" charset="0"/>
                            <a:ea typeface="Avenir Heavy" charset="0"/>
                            <a:cs typeface="Avenir Heavy" charset="0"/>
                            <a:sym typeface="WP IconicSymbolsA"/>
                          </a:rPr>
                          <m:t>𝑡</m:t>
                        </m:r>
                      </m:sub>
                    </m:sSub>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𝑐</m:t>
                    </m:r>
                    <m:r>
                      <a:rPr lang="en-US" sz="2400" i="1" dirty="0">
                        <a:latin typeface="Cambria Math" charset="0"/>
                        <a:ea typeface="Avenir Heavy" charset="0"/>
                        <a:cs typeface="Avenir Heavy" charset="0"/>
                        <a:sym typeface="WP IconicSymbolsA"/>
                      </a:rPr>
                      <m:t>)</m:t>
                    </m:r>
                  </m:oMath>
                </a14:m>
                <a:r>
                  <a:rPr lang="de-DE" sz="2400" dirty="0">
                    <a:latin typeface="Avenir Heavy" charset="0"/>
                    <a:ea typeface="Avenir Heavy" charset="0"/>
                    <a:cs typeface="Avenir Heavy" charset="0"/>
                    <a:sym typeface="WP IconicSymbolsA"/>
                  </a:rPr>
                  <a:t> </a:t>
                </a:r>
                <a:r>
                  <a:rPr lang="de-DE" sz="2400" dirty="0" err="1">
                    <a:latin typeface="Avenir Book" charset="0"/>
                    <a:ea typeface="Avenir Book" charset="0"/>
                    <a:cs typeface="Avenir Book" charset="0"/>
                    <a:sym typeface="WP IconicSymbolsA"/>
                  </a:rPr>
                  <a:t>with</a:t>
                </a:r>
                <a:r>
                  <a:rPr lang="de-DE" sz="2400" dirty="0">
                    <a:latin typeface="Avenir Heavy" charset="0"/>
                    <a:ea typeface="Avenir Heavy" charset="0"/>
                    <a:cs typeface="Avenir Heavy" charset="0"/>
                    <a:sym typeface="WP IconicSymbolsA"/>
                  </a:rPr>
                  <a:t> </a:t>
                </a:r>
                <a14:m>
                  <m:oMath xmlns:m="http://schemas.openxmlformats.org/officeDocument/2006/math">
                    <m:acc>
                      <m:accPr>
                        <m:chr m:val="̃"/>
                        <m:ctrlPr>
                          <a:rPr lang="en-US" sz="2400" i="1">
                            <a:latin typeface="Cambria Math" charset="0"/>
                            <a:ea typeface="Avenir Heavy" charset="0"/>
                            <a:cs typeface="Avenir Heavy" charset="0"/>
                            <a:sym typeface="WP IconicSymbolsA"/>
                          </a:rPr>
                        </m:ctrlPr>
                      </m:accPr>
                      <m:e>
                        <m:r>
                          <a:rPr lang="en-US" sz="2400" b="1" i="1">
                            <a:latin typeface="Cambria Math" charset="0"/>
                            <a:ea typeface="Avenir Heavy" charset="0"/>
                            <a:cs typeface="Avenir Heavy" charset="0"/>
                            <a:sym typeface="WP IconicSymbolsA"/>
                          </a:rPr>
                          <m:t>𝒘</m:t>
                        </m:r>
                      </m:e>
                    </m:acc>
                    <m:r>
                      <a:rPr lang="en-US" sz="2400" b="1" i="1" dirty="0">
                        <a:latin typeface="Cambria Math" charset="0"/>
                        <a:ea typeface="Avenir Book" charset="0"/>
                        <a:cs typeface="Avenir Book" charset="0"/>
                        <a:sym typeface="WP IconicSymbolsA"/>
                      </a:rPr>
                      <m:t>∼</m:t>
                    </m:r>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r>
                          <a:rPr lang="en-US" sz="2400" b="1" i="1">
                            <a:latin typeface="Cambria Math" charset="0"/>
                            <a:ea typeface="Avenir Heavy" charset="0"/>
                            <a:cs typeface="Avenir Heavy" charset="0"/>
                            <a:sym typeface="WP IconicSymbolsA"/>
                          </a:rPr>
                          <m:t>𝒘</m:t>
                        </m:r>
                      </m:e>
                      <m:e>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1,⋯,</m:t>
                            </m:r>
                            <m:r>
                              <a:rPr lang="en-US" sz="2400" i="1">
                                <a:latin typeface="Cambria Math" charset="0"/>
                                <a:ea typeface="Avenir Heavy" charset="0"/>
                                <a:cs typeface="Avenir Heavy" charset="0"/>
                                <a:sym typeface="WP IconicSymbolsA"/>
                              </a:rPr>
                              <m:t>𝑡</m:t>
                            </m:r>
                            <m:r>
                              <a:rPr lang="en-US" sz="2400" i="1">
                                <a:latin typeface="Cambria Math" charset="0"/>
                                <a:ea typeface="Avenir Heavy" charset="0"/>
                                <a:cs typeface="Avenir Heavy" charset="0"/>
                                <a:sym typeface="WP IconicSymbolsA"/>
                              </a:rPr>
                              <m:t>−1</m:t>
                            </m:r>
                          </m:sub>
                        </m:sSub>
                      </m:e>
                    </m:d>
                  </m:oMath>
                </a14:m>
                <a:endParaRPr lang="de-DE" sz="2400" dirty="0">
                  <a:latin typeface="Avenir Book" charset="0"/>
                  <a:ea typeface="Avenir Book" charset="0"/>
                  <a:cs typeface="Avenir Book" charset="0"/>
                  <a:sym typeface="WP IconicSymbolsA"/>
                </a:endParaRPr>
              </a:p>
              <a:p>
                <a:pPr algn="just" defTabSz="4173046">
                  <a:spcAft>
                    <a:spcPts val="2401"/>
                  </a:spcAft>
                  <a:defRPr/>
                </a:pPr>
                <a:r>
                  <a:rPr lang="de-DE" sz="2400" dirty="0">
                    <a:latin typeface="Avenir Book" charset="0"/>
                    <a:ea typeface="Avenir Book" charset="0"/>
                    <a:cs typeface="Avenir Book" charset="0"/>
                    <a:sym typeface="WP IconicSymbolsA"/>
                  </a:rPr>
                  <a:t>   2. </a:t>
                </a:r>
                <a14:m>
                  <m:oMath xmlns:m="http://schemas.openxmlformats.org/officeDocument/2006/math">
                    <m:acc>
                      <m:accPr>
                        <m:chr m:val="̂"/>
                        <m:ctrlPr>
                          <a:rPr lang="en-US" sz="2400" i="1">
                            <a:latin typeface="Cambria Math" charset="0"/>
                            <a:ea typeface="Avenir Heavy" charset="0"/>
                            <a:cs typeface="Avenir Heavy" charset="0"/>
                            <a:sym typeface="WP IconicSymbolsA"/>
                          </a:rPr>
                        </m:ctrlPr>
                      </m:accPr>
                      <m:e>
                        <m:r>
                          <a:rPr lang="en-US" sz="2400" i="1">
                            <a:latin typeface="Cambria Math" charset="0"/>
                            <a:ea typeface="Avenir Heavy" charset="0"/>
                            <a:cs typeface="Avenir Heavy" charset="0"/>
                            <a:sym typeface="WP IconicSymbolsA"/>
                          </a:rPr>
                          <m:t>𝑞</m:t>
                        </m:r>
                      </m:e>
                    </m:acc>
                    <m:r>
                      <a:rPr lang="en-US" sz="2400" b="1"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𝑟</m:t>
                        </m:r>
                      </m:e>
                      <m:sub>
                        <m:r>
                          <m:rPr>
                            <m:sty m:val="p"/>
                          </m:rPr>
                          <a:rPr lang="en-US" sz="2400" dirty="0">
                            <a:latin typeface="Cambria Math" charset="0"/>
                            <a:ea typeface="Avenir Heavy" charset="0"/>
                            <a:cs typeface="Avenir Heavy" charset="0"/>
                            <a:sym typeface="WP IconicSymbolsA"/>
                          </a:rPr>
                          <m:t>meta</m:t>
                        </m:r>
                      </m:sub>
                    </m:sSub>
                    <m:d>
                      <m:dPr>
                        <m:ctrlPr>
                          <a:rPr lang="en-US" sz="2400" i="1" dirty="0">
                            <a:latin typeface="Cambria Math" charset="0"/>
                            <a:ea typeface="Avenir Heavy" charset="0"/>
                            <a:cs typeface="Avenir Heavy" charset="0"/>
                            <a:sym typeface="WP IconicSymbolsA"/>
                          </a:rPr>
                        </m:ctrlPr>
                      </m:dPr>
                      <m:e>
                        <m:r>
                          <a:rPr lang="en-US" sz="2400" i="1" dirty="0">
                            <a:latin typeface="Cambria Math" charset="0"/>
                            <a:ea typeface="Avenir Heavy" charset="0"/>
                            <a:cs typeface="Avenir Heavy" charset="0"/>
                            <a:sym typeface="WP IconicSymbolsA"/>
                          </a:rPr>
                          <m:t>𝑏</m:t>
                        </m:r>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𝑐</m:t>
                        </m:r>
                      </m:e>
                    </m:d>
                    <m:r>
                      <a:rPr lang="en-US" sz="2400" i="1" dirty="0">
                        <a:latin typeface="Cambria Math" charset="0"/>
                        <a:ea typeface="Avenir Heavy" charset="0"/>
                        <a:cs typeface="Avenir Heavy" charset="0"/>
                        <a:sym typeface="WP IconicSymbolsA"/>
                      </a:rPr>
                      <m:t>+</m:t>
                    </m:r>
                    <m:sSubSup>
                      <m:sSubSupPr>
                        <m:ctrlPr>
                          <a:rPr lang="en-US" sz="2400" i="1" dirty="0">
                            <a:latin typeface="Cambria Math" charset="0"/>
                            <a:ea typeface="Avenir Heavy" charset="0"/>
                            <a:cs typeface="Avenir Heavy" charset="0"/>
                            <a:sym typeface="WP IconicSymbolsA"/>
                          </a:rPr>
                        </m:ctrlPr>
                      </m:sSubSupPr>
                      <m:e>
                        <m:r>
                          <a:rPr lang="en-US" sz="2400" i="1" dirty="0">
                            <a:latin typeface="Cambria Math" charset="0"/>
                            <a:ea typeface="Avenir Heavy" charset="0"/>
                            <a:cs typeface="Avenir Heavy" charset="0"/>
                            <a:sym typeface="WP IconicSymbolsA"/>
                          </a:rPr>
                          <m:t>𝜇</m:t>
                        </m:r>
                      </m:e>
                      <m:sub>
                        <m:r>
                          <a:rPr lang="en-US" sz="2400" i="1" dirty="0">
                            <a:latin typeface="Cambria Math" charset="0"/>
                            <a:ea typeface="Avenir Heavy" charset="0"/>
                            <a:cs typeface="Avenir Heavy" charset="0"/>
                            <a:sym typeface="WP IconicSymbolsA"/>
                          </a:rPr>
                          <m:t>𝑤</m:t>
                        </m:r>
                      </m:sub>
                      <m:sup>
                        <m:r>
                          <a:rPr lang="en-US" sz="2400" i="1" dirty="0">
                            <a:latin typeface="Cambria Math" charset="0"/>
                            <a:ea typeface="Avenir Heavy" charset="0"/>
                            <a:cs typeface="Avenir Heavy" charset="0"/>
                            <a:sym typeface="WP IconicSymbolsA"/>
                          </a:rPr>
                          <m:t>𝑡</m:t>
                        </m:r>
                      </m:sup>
                    </m:sSubSup>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𝑓</m:t>
                    </m:r>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𝑏</m:t>
                        </m:r>
                      </m:e>
                      <m:sub>
                        <m:r>
                          <a:rPr lang="en-US" sz="2400" i="1" dirty="0">
                            <a:latin typeface="Cambria Math" charset="0"/>
                            <a:ea typeface="Avenir Heavy" charset="0"/>
                            <a:cs typeface="Avenir Heavy" charset="0"/>
                            <a:sym typeface="WP IconicSymbolsA"/>
                          </a:rPr>
                          <m:t>𝑡</m:t>
                        </m:r>
                        <m:r>
                          <a:rPr lang="en-US" sz="2400" i="1" dirty="0">
                            <a:latin typeface="Cambria Math" charset="0"/>
                            <a:ea typeface="Avenir Heavy" charset="0"/>
                            <a:cs typeface="Avenir Heavy" charset="0"/>
                            <a:sym typeface="WP IconicSymbolsA"/>
                          </a:rPr>
                          <m:t>+1</m:t>
                        </m:r>
                      </m:sub>
                    </m:sSub>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𝑐</m:t>
                        </m:r>
                      </m:e>
                      <m:sub>
                        <m:r>
                          <a:rPr lang="en-US" sz="2400" i="1" dirty="0">
                            <a:latin typeface="Cambria Math" charset="0"/>
                            <a:ea typeface="Avenir Heavy" charset="0"/>
                            <a:cs typeface="Avenir Heavy" charset="0"/>
                            <a:sym typeface="WP IconicSymbolsA"/>
                          </a:rPr>
                          <m:t>𝑡</m:t>
                        </m:r>
                        <m:r>
                          <a:rPr lang="en-US" sz="2400" i="1" dirty="0">
                            <a:latin typeface="Cambria Math" charset="0"/>
                            <a:ea typeface="Avenir Heavy" charset="0"/>
                            <a:cs typeface="Avenir Heavy" charset="0"/>
                            <a:sym typeface="WP IconicSymbolsA"/>
                          </a:rPr>
                          <m:t>+1</m:t>
                        </m:r>
                      </m:sub>
                    </m:sSub>
                    <m:r>
                      <a:rPr lang="en-US" sz="2400" i="1" dirty="0">
                        <a:latin typeface="Cambria Math" charset="0"/>
                        <a:ea typeface="Avenir Heavy" charset="0"/>
                        <a:cs typeface="Avenir Heavy" charset="0"/>
                        <a:sym typeface="WP IconicSymbolsA"/>
                      </a:rPr>
                      <m:t>)</m:t>
                    </m:r>
                  </m:oMath>
                </a14:m>
                <a:endParaRPr lang="de-DE" sz="2400" dirty="0">
                  <a:latin typeface="Avenir Book" charset="0"/>
                  <a:ea typeface="Avenir Book" charset="0"/>
                  <a:cs typeface="Avenir Book" charset="0"/>
                  <a:sym typeface="WP IconicSymbolsA"/>
                </a:endParaRPr>
              </a:p>
              <a:p>
                <a:pPr algn="just" defTabSz="4173046">
                  <a:spcAft>
                    <a:spcPts val="2401"/>
                  </a:spcAft>
                  <a:defRPr/>
                </a:pPr>
                <a:r>
                  <a:rPr lang="en-US" sz="2400" dirty="0">
                    <a:latin typeface="Avenir Book" charset="0"/>
                    <a:ea typeface="Avenir Book" charset="0"/>
                    <a:cs typeface="Avenir Book" charset="0"/>
                    <a:sym typeface="WP IconicSymbolsA"/>
                  </a:rPr>
                  <a:t>   3. </a:t>
                </a:r>
                <a14:m>
                  <m:oMath xmlns:m="http://schemas.openxmlformats.org/officeDocument/2006/math">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r>
                          <a:rPr lang="en-US" sz="2400" b="1" i="1">
                            <a:latin typeface="Cambria Math" charset="0"/>
                            <a:ea typeface="Avenir Heavy" charset="0"/>
                            <a:cs typeface="Avenir Heavy" charset="0"/>
                            <a:sym typeface="WP IconicSymbolsA"/>
                          </a:rPr>
                          <m:t>𝒘</m:t>
                        </m:r>
                      </m:e>
                      <m:e>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𝑛</m:t>
                            </m:r>
                          </m:sub>
                        </m:sSub>
                      </m:e>
                    </m:d>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sSubSup>
                          <m:sSubSupPr>
                            <m:ctrlPr>
                              <a:rPr lang="en-US" sz="2400" i="1">
                                <a:latin typeface="Cambria Math" charset="0"/>
                                <a:ea typeface="Avenir Heavy" charset="0"/>
                                <a:cs typeface="Avenir Heavy" charset="0"/>
                                <a:sym typeface="WP IconicSymbolsA"/>
                              </a:rPr>
                            </m:ctrlPr>
                          </m:sSubSupPr>
                          <m:e>
                            <m:r>
                              <a:rPr lang="en-US" sz="2400" i="1">
                                <a:latin typeface="Cambria Math" charset="0"/>
                                <a:ea typeface="Avenir Heavy" charset="0"/>
                                <a:cs typeface="Avenir Heavy" charset="0"/>
                                <a:sym typeface="WP IconicSymbolsA"/>
                              </a:rPr>
                              <m:t>𝑄</m:t>
                            </m:r>
                          </m:e>
                          <m:sub>
                            <m:r>
                              <m:rPr>
                                <m:sty m:val="p"/>
                              </m:rPr>
                              <a:rPr lang="en-US" sz="2400">
                                <a:latin typeface="Cambria Math" charset="0"/>
                                <a:ea typeface="Avenir Heavy" charset="0"/>
                                <a:cs typeface="Avenir Heavy" charset="0"/>
                                <a:sym typeface="WP IconicSymbolsA"/>
                              </a:rPr>
                              <m:t>meta</m:t>
                            </m:r>
                          </m:sub>
                          <m:sup>
                            <m:r>
                              <a:rPr lang="en-US" sz="2400" i="1">
                                <a:latin typeface="Cambria Math" charset="0"/>
                                <a:ea typeface="Avenir Heavy" charset="0"/>
                                <a:cs typeface="Avenir Heavy" charset="0"/>
                                <a:sym typeface="WP IconicSymbolsA"/>
                              </a:rPr>
                              <m:t>⋆</m:t>
                            </m:r>
                          </m:sup>
                        </m:sSubSup>
                        <m:d>
                          <m:dPr>
                            <m:ctrlPr>
                              <a:rPr lang="en-US" sz="2400" i="1">
                                <a:latin typeface="Cambria Math" charset="0"/>
                                <a:ea typeface="Avenir Heavy" charset="0"/>
                                <a:cs typeface="Avenir Heavy" charset="0"/>
                                <a:sym typeface="WP IconicSymbolsA"/>
                              </a:rPr>
                            </m:ctrlPr>
                          </m:dPr>
                          <m:e>
                            <m:r>
                              <a:rPr lang="en-US" sz="2400" i="1">
                                <a:latin typeface="Cambria Math" charset="0"/>
                                <a:ea typeface="Avenir Heavy" charset="0"/>
                                <a:cs typeface="Avenir Heavy" charset="0"/>
                                <a:sym typeface="WP IconicSymbolsA"/>
                              </a:rPr>
                              <m:t>𝑏</m:t>
                            </m:r>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𝑐</m:t>
                            </m:r>
                          </m:e>
                        </m:d>
                        <m:r>
                          <a:rPr lang="en-US" sz="2400" i="1">
                            <a:latin typeface="Cambria Math" charset="0"/>
                            <a:ea typeface="Avenir Heavy" charset="0"/>
                            <a:cs typeface="Avenir Heavy" charset="0"/>
                            <a:sym typeface="WP IconicSymbolsA"/>
                          </a:rPr>
                          <m:t>=</m:t>
                        </m:r>
                        <m:acc>
                          <m:accPr>
                            <m:chr m:val="̂"/>
                            <m:ctrlPr>
                              <a:rPr lang="en-US" sz="2400" i="1">
                                <a:latin typeface="Cambria Math" charset="0"/>
                                <a:ea typeface="Avenir Heavy" charset="0"/>
                                <a:cs typeface="Avenir Heavy" charset="0"/>
                                <a:sym typeface="WP IconicSymbolsA"/>
                              </a:rPr>
                            </m:ctrlPr>
                          </m:accPr>
                          <m:e>
                            <m:r>
                              <a:rPr lang="en-US" sz="2400" i="1">
                                <a:latin typeface="Cambria Math" charset="0"/>
                                <a:ea typeface="Avenir Heavy" charset="0"/>
                                <a:cs typeface="Avenir Heavy" charset="0"/>
                                <a:sym typeface="WP IconicSymbolsA"/>
                              </a:rPr>
                              <m:t>𝑞</m:t>
                            </m:r>
                          </m:e>
                        </m:acc>
                      </m:e>
                      <m:e>
                        <m:r>
                          <a:rPr lang="en-US" sz="2400" b="1" i="1">
                            <a:latin typeface="Cambria Math" charset="0"/>
                            <a:ea typeface="Avenir Heavy" charset="0"/>
                            <a:cs typeface="Avenir Heavy" charset="0"/>
                            <a:sym typeface="WP IconicSymbolsA"/>
                          </a:rPr>
                          <m:t>𝒘</m:t>
                        </m:r>
                      </m:e>
                    </m:d>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𝑃</m:t>
                    </m:r>
                    <m:r>
                      <a:rPr lang="en-US" sz="2400" i="1">
                        <a:latin typeface="Cambria Math" charset="0"/>
                        <a:ea typeface="Avenir Heavy" charset="0"/>
                        <a:cs typeface="Avenir Heavy" charset="0"/>
                        <a:sym typeface="WP IconicSymbolsA"/>
                      </a:rPr>
                      <m:t>(</m:t>
                    </m:r>
                    <m:r>
                      <a:rPr lang="en-US" sz="2400" b="1" i="1">
                        <a:latin typeface="Cambria Math" charset="0"/>
                        <a:ea typeface="Avenir Heavy" charset="0"/>
                        <a:cs typeface="Avenir Heavy" charset="0"/>
                        <a:sym typeface="WP IconicSymbolsA"/>
                      </a:rPr>
                      <m:t>𝒘</m:t>
                    </m:r>
                    <m:r>
                      <a:rPr lang="en-US" sz="2400" i="1">
                        <a:latin typeface="Cambria Math" charset="0"/>
                        <a:ea typeface="Avenir Heavy" charset="0"/>
                        <a:cs typeface="Avenir Heavy" charset="0"/>
                        <a:sym typeface="WP IconicSymbolsA"/>
                      </a:rPr>
                      <m:t>|</m:t>
                    </m:r>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𝑛</m:t>
                        </m:r>
                        <m:r>
                          <a:rPr lang="en-US" sz="2400" i="1">
                            <a:latin typeface="Cambria Math" charset="0"/>
                            <a:ea typeface="Avenir Heavy" charset="0"/>
                            <a:cs typeface="Avenir Heavy" charset="0"/>
                            <a:sym typeface="WP IconicSymbolsA"/>
                          </a:rPr>
                          <m:t>−1</m:t>
                        </m:r>
                      </m:sub>
                    </m:sSub>
                    <m:r>
                      <a:rPr lang="en-US" sz="2400" i="1">
                        <a:latin typeface="Cambria Math" charset="0"/>
                        <a:ea typeface="Avenir Heavy" charset="0"/>
                        <a:cs typeface="Avenir Heavy" charset="0"/>
                        <a:sym typeface="WP IconicSymbolsA"/>
                      </a:rPr>
                      <m:t>)</m:t>
                    </m:r>
                  </m:oMath>
                </a14:m>
                <a:endParaRPr lang="de-DE" sz="2400" dirty="0">
                  <a:latin typeface="Avenir Heavy" charset="0"/>
                  <a:ea typeface="Avenir Heavy" charset="0"/>
                  <a:cs typeface="Avenir Heavy" charset="0"/>
                  <a:sym typeface="WP IconicSymbolsA"/>
                </a:endParaRPr>
              </a:p>
            </p:txBody>
          </p:sp>
        </mc:Choice>
        <mc:Fallback xmlns="">
          <p:sp>
            <p:nvSpPr>
              <p:cNvPr id="5" name="Rectangle 4"/>
              <p:cNvSpPr>
                <a:spLocks noRot="1" noChangeAspect="1" noMove="1" noResize="1" noEditPoints="1" noAdjustHandles="1" noChangeArrowheads="1" noChangeShapeType="1" noTextEdit="1"/>
              </p:cNvSpPr>
              <p:nvPr/>
            </p:nvSpPr>
            <p:spPr>
              <a:xfrm>
                <a:off x="402336" y="3318999"/>
                <a:ext cx="7824038" cy="3279167"/>
              </a:xfrm>
              <a:prstGeom prst="rect">
                <a:avLst/>
              </a:prstGeom>
              <a:blipFill rotWithShape="0">
                <a:blip r:embed="rId3"/>
                <a:stretch>
                  <a:fillRect l="-1559" t="-1859" b="-3532"/>
                </a:stretch>
              </a:blipFill>
            </p:spPr>
            <p:txBody>
              <a:bodyPr/>
              <a:lstStyle/>
              <a:p>
                <a:r>
                  <a:rPr lang="en-US">
                    <a:noFill/>
                  </a:rPr>
                  <a:t> </a:t>
                </a:r>
              </a:p>
            </p:txBody>
          </p:sp>
        </mc:Fallback>
      </mc:AlternateContent>
    </p:spTree>
    <p:extLst>
      <p:ext uri="{BB962C8B-B14F-4D97-AF65-F5344CB8AC3E}">
        <p14:creationId xmlns:p14="http://schemas.microsoft.com/office/powerpoint/2010/main" val="53956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to Risky Choice</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Features used to approximate </a:t>
                </a:r>
                <a14:m>
                  <m:oMath xmlns:m="http://schemas.openxmlformats.org/officeDocument/2006/math">
                    <m:sSub>
                      <m:sSubPr>
                        <m:ctrlPr>
                          <a:rPr lang="en-US" i="1" dirty="0">
                            <a:latin typeface="Cambria Math" charset="0"/>
                          </a:rPr>
                        </m:ctrlPr>
                      </m:sSubPr>
                      <m:e>
                        <m:r>
                          <a:rPr lang="en-US" i="1" dirty="0">
                            <a:latin typeface="Cambria Math" charset="0"/>
                          </a:rPr>
                          <m:t>𝑄</m:t>
                        </m:r>
                      </m:e>
                      <m:sub>
                        <m:r>
                          <m:rPr>
                            <m:sty m:val="p"/>
                          </m:rPr>
                          <a:rPr lang="en-US" dirty="0">
                            <a:latin typeface="Cambria Math" charset="0"/>
                          </a:rPr>
                          <m:t>meta</m:t>
                        </m:r>
                      </m:sub>
                    </m:sSub>
                  </m:oMath>
                </a14:m>
                <a:r>
                  <a:rPr lang="en-US" dirty="0" smtClean="0"/>
                  <a:t>:</a:t>
                </a:r>
              </a:p>
              <a:p>
                <a:pPr lvl="1"/>
                <a:r>
                  <a:rPr lang="en-US" dirty="0" smtClean="0"/>
                  <a:t>7 features of the belief state including the expected value of the expected payoff of the best gamble, and its uncertainty</a:t>
                </a:r>
              </a:p>
              <a:p>
                <a:pPr lvl="1"/>
                <a:r>
                  <a:rPr lang="en-US" dirty="0" smtClean="0"/>
                  <a:t>6 features of the computation including its expected regret reduction, and uncertainty of the inspected gamble’s EV</a:t>
                </a:r>
              </a:p>
              <a:p>
                <a:r>
                  <a:rPr lang="en-US" dirty="0" smtClean="0"/>
                  <a:t>Run BSARSA for 4000 iterations on low-stakes problems (50% high dispersion, 50% low dispersion)</a:t>
                </a:r>
                <a:endParaRPr lang="en-US" dirty="0"/>
              </a:p>
              <a:p>
                <a:r>
                  <a:rPr lang="en-US" dirty="0"/>
                  <a:t>Run BSARSA for 4000 iterations on </a:t>
                </a:r>
                <a:r>
                  <a:rPr lang="en-US" dirty="0" smtClean="0"/>
                  <a:t>high-stakes problems</a:t>
                </a:r>
                <a:br>
                  <a:rPr lang="en-US" dirty="0" smtClean="0"/>
                </a:br>
                <a:r>
                  <a:rPr lang="en-US" dirty="0"/>
                  <a:t> (50% high dispersion, 50% low dispersion</a:t>
                </a:r>
              </a:p>
              <a:p>
                <a:endParaRPr lang="en-US" dirty="0" smtClean="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37" t="-2241" r="-687"/>
                </a:stretch>
              </a:blipFill>
            </p:spPr>
            <p:txBody>
              <a:bodyPr/>
              <a:lstStyle/>
              <a:p>
                <a:r>
                  <a:rPr lang="en-US">
                    <a:noFill/>
                  </a:rPr>
                  <a:t> </a:t>
                </a:r>
              </a:p>
            </p:txBody>
          </p:sp>
        </mc:Fallback>
      </mc:AlternateContent>
    </p:spTree>
    <p:extLst>
      <p:ext uri="{BB962C8B-B14F-4D97-AF65-F5344CB8AC3E}">
        <p14:creationId xmlns:p14="http://schemas.microsoft.com/office/powerpoint/2010/main" val="134078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Avenir Heavy" charset="0"/>
                <a:ea typeface="Avenir Heavy" charset="0"/>
                <a:cs typeface="Avenir Heavy" charset="0"/>
              </a:rPr>
              <a:t>Outline</a:t>
            </a:r>
            <a:endParaRPr lang="en-US" b="1" dirty="0">
              <a:latin typeface="Avenir Heavy" charset="0"/>
              <a:ea typeface="Avenir Heavy" charset="0"/>
              <a:cs typeface="Avenir Heavy"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dirty="0" smtClean="0">
                <a:solidFill>
                  <a:schemeClr val="bg2">
                    <a:lumMod val="50000"/>
                  </a:schemeClr>
                </a:solidFill>
              </a:rPr>
              <a:t>Automatically deriving rational heuristics</a:t>
            </a:r>
          </a:p>
          <a:p>
            <a:pPr marL="514350" indent="-514350">
              <a:buFont typeface="+mj-lt"/>
              <a:buAutoNum type="arabicPeriod"/>
            </a:pPr>
            <a:r>
              <a:rPr lang="en-US" b="1" dirty="0" smtClean="0"/>
              <a:t>Optimal versus human strategies</a:t>
            </a:r>
          </a:p>
          <a:p>
            <a:pPr marL="514350" indent="-514350">
              <a:buFont typeface="+mj-lt"/>
              <a:buAutoNum type="arabicPeriod"/>
            </a:pPr>
            <a:r>
              <a:rPr lang="en-US" dirty="0" smtClean="0"/>
              <a:t>Conclusion</a:t>
            </a:r>
            <a:endParaRPr lang="en-US" dirty="0"/>
          </a:p>
        </p:txBody>
      </p:sp>
    </p:spTree>
    <p:extLst>
      <p:ext uri="{BB962C8B-B14F-4D97-AF65-F5344CB8AC3E}">
        <p14:creationId xmlns:p14="http://schemas.microsoft.com/office/powerpoint/2010/main" val="3998170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31" y="365127"/>
            <a:ext cx="8872538" cy="1325563"/>
          </a:xfrm>
        </p:spPr>
        <p:txBody>
          <a:bodyPr/>
          <a:lstStyle/>
          <a:p>
            <a:pPr algn="ctr"/>
            <a:r>
              <a:rPr lang="en-US" dirty="0" smtClean="0">
                <a:ea typeface="Avenir Heavy" charset="0"/>
                <a:cs typeface="Avenir Heavy" charset="0"/>
              </a:rPr>
              <a:t>Multi-Alternative Risky Choice</a:t>
            </a:r>
            <a:endParaRPr lang="en-US" dirty="0">
              <a:ea typeface="Avenir Heavy" charset="0"/>
              <a:cs typeface="Avenir Heavy" charset="0"/>
            </a:endParaRPr>
          </a:p>
        </p:txBody>
      </p:sp>
      <p:pic>
        <p:nvPicPr>
          <p:cNvPr id="28" name="Picture 27" descr="GamblingGameSSLExp2.png"/>
          <p:cNvPicPr>
            <a:picLocks noChangeAspect="1"/>
          </p:cNvPicPr>
          <p:nvPr/>
        </p:nvPicPr>
        <p:blipFill rotWithShape="1">
          <a:blip r:embed="rId3">
            <a:extLst>
              <a:ext uri="{28A0092B-C50C-407E-A947-70E740481C1C}">
                <a14:useLocalDpi xmlns:a14="http://schemas.microsoft.com/office/drawing/2010/main" val="0"/>
              </a:ext>
            </a:extLst>
          </a:blip>
          <a:srcRect t="56787" r="41797" b="15854"/>
          <a:stretch/>
        </p:blipFill>
        <p:spPr>
          <a:xfrm>
            <a:off x="518942" y="2686614"/>
            <a:ext cx="6513995" cy="3012548"/>
          </a:xfrm>
          <a:prstGeom prst="rect">
            <a:avLst/>
          </a:prstGeom>
        </p:spPr>
      </p:pic>
      <p:sp>
        <p:nvSpPr>
          <p:cNvPr id="29" name="TextBox 28"/>
          <p:cNvSpPr txBox="1"/>
          <p:nvPr/>
        </p:nvSpPr>
        <p:spPr>
          <a:xfrm>
            <a:off x="8049585" y="2911936"/>
            <a:ext cx="2346476" cy="584775"/>
          </a:xfrm>
          <a:prstGeom prst="rect">
            <a:avLst/>
          </a:prstGeom>
          <a:noFill/>
        </p:spPr>
        <p:txBody>
          <a:bodyPr wrap="none" rtlCol="0">
            <a:spAutoFit/>
          </a:bodyPr>
          <a:lstStyle/>
          <a:p>
            <a:r>
              <a:rPr lang="en-US" sz="3200" dirty="0" smtClean="0">
                <a:latin typeface="Avenir Book" charset="0"/>
                <a:ea typeface="Avenir Book" charset="0"/>
                <a:cs typeface="Avenir Book" charset="0"/>
              </a:rPr>
              <a:t>Alternatives</a:t>
            </a:r>
            <a:endParaRPr lang="en-US" sz="3200" dirty="0">
              <a:latin typeface="Avenir Book" charset="0"/>
              <a:ea typeface="Avenir Book" charset="0"/>
              <a:cs typeface="Avenir Book" charset="0"/>
            </a:endParaRPr>
          </a:p>
        </p:txBody>
      </p:sp>
      <p:sp>
        <p:nvSpPr>
          <p:cNvPr id="30" name="TextBox 29"/>
          <p:cNvSpPr txBox="1"/>
          <p:nvPr/>
        </p:nvSpPr>
        <p:spPr>
          <a:xfrm rot="5400000">
            <a:off x="-2129646" y="3779799"/>
            <a:ext cx="4758199" cy="584775"/>
          </a:xfrm>
          <a:prstGeom prst="rect">
            <a:avLst/>
          </a:prstGeom>
          <a:noFill/>
        </p:spPr>
        <p:txBody>
          <a:bodyPr wrap="square" rtlCol="0">
            <a:spAutoFit/>
          </a:bodyPr>
          <a:lstStyle/>
          <a:p>
            <a:pPr algn="ctr"/>
            <a:r>
              <a:rPr lang="en-US" sz="3200" dirty="0" smtClean="0">
                <a:latin typeface="Avenir Book" charset="0"/>
                <a:ea typeface="Avenir Book" charset="0"/>
                <a:cs typeface="Avenir Book" charset="0"/>
              </a:rPr>
              <a:t>Outcomes</a:t>
            </a:r>
            <a:endParaRPr lang="en-US" sz="3200" dirty="0">
              <a:latin typeface="Avenir Book" charset="0"/>
              <a:ea typeface="Avenir Book" charset="0"/>
              <a:cs typeface="Avenir Book" charset="0"/>
            </a:endParaRPr>
          </a:p>
        </p:txBody>
      </p:sp>
      <p:sp>
        <p:nvSpPr>
          <p:cNvPr id="31" name="TextBox 30"/>
          <p:cNvSpPr txBox="1"/>
          <p:nvPr/>
        </p:nvSpPr>
        <p:spPr>
          <a:xfrm flipH="1">
            <a:off x="5509201" y="4789054"/>
            <a:ext cx="1193556" cy="523220"/>
          </a:xfrm>
          <a:prstGeom prst="rect">
            <a:avLst/>
          </a:prstGeom>
          <a:solidFill>
            <a:schemeClr val="accent3">
              <a:lumMod val="75000"/>
            </a:schemeClr>
          </a:solidFill>
        </p:spPr>
        <p:txBody>
          <a:bodyPr wrap="square" rtlCol="0">
            <a:spAutoFit/>
          </a:bodyPr>
          <a:lstStyle/>
          <a:p>
            <a:r>
              <a:rPr lang="en-US" sz="2800" dirty="0" smtClean="0">
                <a:solidFill>
                  <a:schemeClr val="bg1"/>
                </a:solidFill>
              </a:rPr>
              <a:t>$5.67</a:t>
            </a:r>
            <a:endParaRPr lang="en-US" sz="2800" dirty="0">
              <a:solidFill>
                <a:schemeClr val="bg1"/>
              </a:solidFill>
            </a:endParaRPr>
          </a:p>
        </p:txBody>
      </p:sp>
      <p:sp>
        <p:nvSpPr>
          <p:cNvPr id="33" name="TextBox 32"/>
          <p:cNvSpPr txBox="1"/>
          <p:nvPr/>
        </p:nvSpPr>
        <p:spPr>
          <a:xfrm flipH="1">
            <a:off x="7259257" y="3646781"/>
            <a:ext cx="5587038" cy="954107"/>
          </a:xfrm>
          <a:prstGeom prst="rect">
            <a:avLst/>
          </a:prstGeom>
          <a:noFill/>
        </p:spPr>
        <p:txBody>
          <a:bodyPr wrap="square" rtlCol="0">
            <a:spAutoFit/>
          </a:bodyPr>
          <a:lstStyle/>
          <a:p>
            <a:r>
              <a:rPr lang="en-US" sz="2800" dirty="0" smtClean="0">
                <a:latin typeface="Avenir Book" charset="0"/>
                <a:ea typeface="Avenir Book" charset="0"/>
                <a:cs typeface="Avenir Book" charset="0"/>
              </a:rPr>
              <a:t>payoff for gamble</a:t>
            </a:r>
            <a:br>
              <a:rPr lang="en-US" sz="2800" dirty="0" smtClean="0">
                <a:latin typeface="Avenir Book" charset="0"/>
                <a:ea typeface="Avenir Book" charset="0"/>
                <a:cs typeface="Avenir Book" charset="0"/>
              </a:rPr>
            </a:br>
            <a:r>
              <a:rPr lang="en-US" sz="2800" dirty="0" smtClean="0">
                <a:latin typeface="Avenir Book" charset="0"/>
                <a:ea typeface="Avenir Book" charset="0"/>
                <a:cs typeface="Avenir Book" charset="0"/>
              </a:rPr>
              <a:t> </a:t>
            </a:r>
            <a:r>
              <a:rPr lang="en-US" sz="2800" smtClean="0">
                <a:latin typeface="Avenir Book" charset="0"/>
                <a:ea typeface="Avenir Book" charset="0"/>
                <a:cs typeface="Avenir Book" charset="0"/>
              </a:rPr>
              <a:t>3 and outcome A</a:t>
            </a:r>
            <a:endParaRPr lang="en-US" sz="2800" dirty="0">
              <a:latin typeface="Avenir Book" charset="0"/>
              <a:ea typeface="Avenir Book" charset="0"/>
              <a:cs typeface="Avenir Book" charset="0"/>
            </a:endParaRPr>
          </a:p>
        </p:txBody>
      </p:sp>
      <p:sp>
        <p:nvSpPr>
          <p:cNvPr id="34" name="TextBox 33"/>
          <p:cNvSpPr txBox="1"/>
          <p:nvPr/>
        </p:nvSpPr>
        <p:spPr>
          <a:xfrm>
            <a:off x="-54569" y="5579755"/>
            <a:ext cx="2051204" cy="584775"/>
          </a:xfrm>
          <a:prstGeom prst="rect">
            <a:avLst/>
          </a:prstGeom>
          <a:noFill/>
        </p:spPr>
        <p:txBody>
          <a:bodyPr wrap="none" rtlCol="0">
            <a:spAutoFit/>
          </a:bodyPr>
          <a:lstStyle/>
          <a:p>
            <a:pPr algn="ctr"/>
            <a:r>
              <a:rPr lang="en-US" sz="3200" dirty="0" smtClean="0">
                <a:latin typeface="Avenir Book" charset="0"/>
                <a:ea typeface="Avenir Book" charset="0"/>
                <a:cs typeface="Avenir Book" charset="0"/>
              </a:rPr>
              <a:t>Prob. in %</a:t>
            </a:r>
            <a:endParaRPr lang="en-US" sz="3200" dirty="0">
              <a:latin typeface="Avenir Book" charset="0"/>
              <a:ea typeface="Avenir Book" charset="0"/>
              <a:cs typeface="Avenir Book" charset="0"/>
            </a:endParaRPr>
          </a:p>
        </p:txBody>
      </p:sp>
      <p:sp>
        <p:nvSpPr>
          <p:cNvPr id="35" name="TextBox 34"/>
          <p:cNvSpPr txBox="1"/>
          <p:nvPr/>
        </p:nvSpPr>
        <p:spPr>
          <a:xfrm>
            <a:off x="6872404" y="5514329"/>
            <a:ext cx="2446439" cy="523220"/>
          </a:xfrm>
          <a:prstGeom prst="rect">
            <a:avLst/>
          </a:prstGeom>
          <a:noFill/>
        </p:spPr>
        <p:txBody>
          <a:bodyPr wrap="none" rtlCol="0">
            <a:spAutoFit/>
          </a:bodyPr>
          <a:lstStyle/>
          <a:p>
            <a:r>
              <a:rPr lang="en-US" sz="2800" dirty="0" smtClean="0">
                <a:latin typeface="Avenir Book" charset="0"/>
                <a:ea typeface="Avenir Book" charset="0"/>
                <a:cs typeface="Avenir Book" charset="0"/>
              </a:rPr>
              <a:t>Click to reveal</a:t>
            </a:r>
            <a:endParaRPr lang="en-US" sz="2800" dirty="0">
              <a:latin typeface="Avenir Book" charset="0"/>
              <a:ea typeface="Avenir Book" charset="0"/>
              <a:cs typeface="Avenir Book" charset="0"/>
            </a:endParaRPr>
          </a:p>
        </p:txBody>
      </p:sp>
      <p:sp>
        <p:nvSpPr>
          <p:cNvPr id="36" name="Left Arrow 35"/>
          <p:cNvSpPr/>
          <p:nvPr/>
        </p:nvSpPr>
        <p:spPr>
          <a:xfrm>
            <a:off x="6984964" y="2960489"/>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Left Arrow 36"/>
          <p:cNvSpPr/>
          <p:nvPr/>
        </p:nvSpPr>
        <p:spPr>
          <a:xfrm>
            <a:off x="536209" y="5121061"/>
            <a:ext cx="529359" cy="542747"/>
          </a:xfrm>
          <a:prstGeom prst="leftArrow">
            <a:avLst/>
          </a:prstGeom>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Left Arrow 37"/>
          <p:cNvSpPr/>
          <p:nvPr/>
        </p:nvSpPr>
        <p:spPr>
          <a:xfrm>
            <a:off x="6505171" y="3824778"/>
            <a:ext cx="708308" cy="46728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Left Arrow 38"/>
          <p:cNvSpPr/>
          <p:nvPr/>
        </p:nvSpPr>
        <p:spPr>
          <a:xfrm>
            <a:off x="6342304" y="5078630"/>
            <a:ext cx="708308" cy="467289"/>
          </a:xfrm>
          <a:prstGeom prst="leftArrow">
            <a:avLst/>
          </a:prstGeom>
          <a:scene3d>
            <a:camera prst="orthographicFront">
              <a:rot lat="0" lon="0" rev="189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TextBox 39"/>
          <p:cNvSpPr txBox="1"/>
          <p:nvPr/>
        </p:nvSpPr>
        <p:spPr>
          <a:xfrm>
            <a:off x="518942" y="1883989"/>
            <a:ext cx="6700296" cy="584775"/>
          </a:xfrm>
          <a:prstGeom prst="rect">
            <a:avLst/>
          </a:prstGeom>
          <a:noFill/>
        </p:spPr>
        <p:txBody>
          <a:bodyPr wrap="none" rtlCol="0">
            <a:spAutoFit/>
          </a:bodyPr>
          <a:lstStyle/>
          <a:p>
            <a:r>
              <a:rPr lang="en-US" sz="3200" dirty="0" err="1" smtClean="0"/>
              <a:t>Mouselab</a:t>
            </a:r>
            <a:r>
              <a:rPr lang="en-US" sz="3200" dirty="0" smtClean="0"/>
              <a:t> paradigm (Payne et al, 1993)</a:t>
            </a:r>
            <a:endParaRPr lang="en-US" sz="3200" dirty="0"/>
          </a:p>
        </p:txBody>
      </p:sp>
    </p:spTree>
    <p:extLst>
      <p:ext uri="{BB962C8B-B14F-4D97-AF65-F5344CB8AC3E}">
        <p14:creationId xmlns:p14="http://schemas.microsoft.com/office/powerpoint/2010/main" val="88250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animBg="1"/>
      <p:bldP spid="33" grpId="0"/>
      <p:bldP spid="34" grpId="0"/>
      <p:bldP spid="35" grpId="0"/>
      <p:bldP spid="36" grpId="0" animBg="1"/>
      <p:bldP spid="37" grpId="0" animBg="1"/>
      <p:bldP spid="38" grpId="0" animBg="1"/>
      <p:bldP spid="3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automatic method for discovering optimal cognitive strategies</a:t>
            </a:r>
            <a:endParaRPr lang="en-US" dirty="0"/>
          </a:p>
        </p:txBody>
      </p:sp>
      <p:sp>
        <p:nvSpPr>
          <p:cNvPr id="4" name="Abgerundetes Rechteck 47"/>
          <p:cNvSpPr/>
          <p:nvPr/>
        </p:nvSpPr>
        <p:spPr>
          <a:xfrm>
            <a:off x="707231" y="3399598"/>
            <a:ext cx="8663411" cy="1453559"/>
          </a:xfrm>
          <a:prstGeom prst="roundRect">
            <a:avLst/>
          </a:prstGeom>
          <a:solidFill>
            <a:schemeClr val="accent2">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Textfeld 12"/>
          <p:cNvSpPr txBox="1"/>
          <p:nvPr/>
        </p:nvSpPr>
        <p:spPr>
          <a:xfrm>
            <a:off x="7125772" y="3636010"/>
            <a:ext cx="2244870" cy="830997"/>
          </a:xfrm>
          <a:prstGeom prst="rect">
            <a:avLst/>
          </a:prstGeom>
          <a:noFill/>
        </p:spPr>
        <p:txBody>
          <a:bodyPr wrap="square" rtlCol="0">
            <a:spAutoFit/>
          </a:bodyPr>
          <a:lstStyle/>
          <a:p>
            <a:pPr algn="ctr"/>
            <a:r>
              <a:rPr lang="de-CH" sz="2400" b="1" dirty="0" smtClean="0"/>
              <a:t>optimal </a:t>
            </a:r>
            <a:br>
              <a:rPr lang="de-CH" sz="2400" b="1" dirty="0" smtClean="0"/>
            </a:br>
            <a:r>
              <a:rPr lang="de-CH" sz="2400" b="1" dirty="0" err="1" smtClean="0"/>
              <a:t>strategy</a:t>
            </a:r>
            <a:endParaRPr lang="de-CH" sz="2400" b="1" dirty="0"/>
          </a:p>
        </p:txBody>
      </p:sp>
      <p:cxnSp>
        <p:nvCxnSpPr>
          <p:cNvPr id="6" name="Gerade Verbindung mit Pfeil 18"/>
          <p:cNvCxnSpPr/>
          <p:nvPr/>
        </p:nvCxnSpPr>
        <p:spPr>
          <a:xfrm>
            <a:off x="4696687" y="4044186"/>
            <a:ext cx="2680238" cy="21324"/>
          </a:xfrm>
          <a:prstGeom prst="straightConnector1">
            <a:avLst/>
          </a:prstGeom>
          <a:ln w="63500">
            <a:solidFill>
              <a:srgbClr val="008000"/>
            </a:solidFill>
            <a:tailEnd type="arrow"/>
          </a:ln>
        </p:spPr>
        <p:style>
          <a:lnRef idx="1">
            <a:schemeClr val="accent1"/>
          </a:lnRef>
          <a:fillRef idx="0">
            <a:schemeClr val="accent1"/>
          </a:fillRef>
          <a:effectRef idx="0">
            <a:schemeClr val="accent1"/>
          </a:effectRef>
          <a:fontRef idx="minor">
            <a:schemeClr val="tx1"/>
          </a:fontRef>
        </p:style>
      </p:cxnSp>
      <p:sp>
        <p:nvSpPr>
          <p:cNvPr id="7" name="Textfeld 20"/>
          <p:cNvSpPr txBox="1"/>
          <p:nvPr/>
        </p:nvSpPr>
        <p:spPr>
          <a:xfrm>
            <a:off x="4487891" y="3522443"/>
            <a:ext cx="2927099" cy="461665"/>
          </a:xfrm>
          <a:prstGeom prst="rect">
            <a:avLst/>
          </a:prstGeom>
          <a:noFill/>
        </p:spPr>
        <p:txBody>
          <a:bodyPr wrap="square" rtlCol="0">
            <a:spAutoFit/>
          </a:bodyPr>
          <a:lstStyle/>
          <a:p>
            <a:pPr algn="ctr"/>
            <a:r>
              <a:rPr lang="de-CH" sz="2400" b="1" dirty="0" err="1">
                <a:solidFill>
                  <a:srgbClr val="008000"/>
                </a:solidFill>
              </a:rPr>
              <a:t>bounded</a:t>
            </a:r>
            <a:r>
              <a:rPr lang="de-CH" sz="2400" b="1" dirty="0">
                <a:solidFill>
                  <a:srgbClr val="008000"/>
                </a:solidFill>
              </a:rPr>
              <a:t> </a:t>
            </a:r>
            <a:r>
              <a:rPr lang="de-CH" sz="2400" b="1" dirty="0" err="1">
                <a:solidFill>
                  <a:srgbClr val="008000"/>
                </a:solidFill>
              </a:rPr>
              <a:t>optimality</a:t>
            </a:r>
            <a:endParaRPr lang="en-GB" sz="2400" b="1" dirty="0">
              <a:solidFill>
                <a:srgbClr val="008000"/>
              </a:solidFill>
            </a:endParaRPr>
          </a:p>
        </p:txBody>
      </p:sp>
      <p:sp>
        <p:nvSpPr>
          <p:cNvPr id="8" name="Rectangle 7"/>
          <p:cNvSpPr/>
          <p:nvPr/>
        </p:nvSpPr>
        <p:spPr>
          <a:xfrm>
            <a:off x="1294059" y="3399598"/>
            <a:ext cx="1731371" cy="830997"/>
          </a:xfrm>
          <a:prstGeom prst="rect">
            <a:avLst/>
          </a:prstGeom>
        </p:spPr>
        <p:txBody>
          <a:bodyPr wrap="none">
            <a:spAutoFit/>
          </a:bodyPr>
          <a:lstStyle/>
          <a:p>
            <a:pPr algn="ctr"/>
            <a:r>
              <a:rPr lang="de-CH" sz="2400" b="1" dirty="0" err="1" smtClean="0"/>
              <a:t>cognitive</a:t>
            </a:r>
            <a:r>
              <a:rPr lang="de-CH" sz="2400" b="1" dirty="0" smtClean="0"/>
              <a:t/>
            </a:r>
            <a:br>
              <a:rPr lang="de-CH" sz="2400" b="1" dirty="0" smtClean="0"/>
            </a:br>
            <a:r>
              <a:rPr lang="de-CH" sz="2400" b="1" dirty="0" err="1" smtClean="0"/>
              <a:t>architecture</a:t>
            </a:r>
            <a:endParaRPr lang="en-GB" sz="2400" b="1" dirty="0"/>
          </a:p>
        </p:txBody>
      </p:sp>
      <p:cxnSp>
        <p:nvCxnSpPr>
          <p:cNvPr id="10" name="Straight Connector 9"/>
          <p:cNvCxnSpPr/>
          <p:nvPr/>
        </p:nvCxnSpPr>
        <p:spPr>
          <a:xfrm>
            <a:off x="3001841" y="3672767"/>
            <a:ext cx="1754001" cy="366025"/>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2987676" y="4035042"/>
            <a:ext cx="1789432" cy="46696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168839" y="4262082"/>
            <a:ext cx="1833002" cy="461665"/>
          </a:xfrm>
          <a:prstGeom prst="rect">
            <a:avLst/>
          </a:prstGeom>
        </p:spPr>
        <p:txBody>
          <a:bodyPr wrap="none">
            <a:spAutoFit/>
          </a:bodyPr>
          <a:lstStyle/>
          <a:p>
            <a:pPr algn="ctr"/>
            <a:r>
              <a:rPr lang="de-CH" sz="2400" b="1" smtClean="0"/>
              <a:t>environment</a:t>
            </a:r>
            <a:endParaRPr lang="en-GB" sz="2400" b="1" dirty="0"/>
          </a:p>
        </p:txBody>
      </p:sp>
    </p:spTree>
    <p:extLst>
      <p:ext uri="{BB962C8B-B14F-4D97-AF65-F5344CB8AC3E}">
        <p14:creationId xmlns:p14="http://schemas.microsoft.com/office/powerpoint/2010/main" val="11376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12"/>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68" name="Table 67"/>
              <p:cNvGraphicFramePr>
                <a:graphicFrameLocks noGrp="1"/>
              </p:cNvGraphicFramePr>
              <p:nvPr>
                <p:extLst>
                  <p:ext uri="{D42A27DB-BD31-4B8C-83A1-F6EECF244321}">
                    <p14:modId xmlns:p14="http://schemas.microsoft.com/office/powerpoint/2010/main" val="508348839"/>
                  </p:ext>
                </p:extLst>
              </p:nvPr>
            </p:nvGraphicFramePr>
            <p:xfrm>
              <a:off x="41300" y="68848"/>
              <a:ext cx="10245702" cy="7046127"/>
            </p:xfrm>
            <a:graphic>
              <a:graphicData uri="http://schemas.openxmlformats.org/drawingml/2006/table">
                <a:tbl>
                  <a:tblPr firstRow="1" bandRow="1">
                    <a:tableStyleId>{5C22544A-7EE6-4342-B048-85BDC9FD1C3A}</a:tableStyleId>
                  </a:tblPr>
                  <a:tblGrid>
                    <a:gridCol w="1173138"/>
                    <a:gridCol w="4543427"/>
                    <a:gridCol w="4529137"/>
                  </a:tblGrid>
                  <a:tr h="845552">
                    <a:tc>
                      <a:txBody>
                        <a:bodyPr/>
                        <a:lstStyle/>
                        <a:p>
                          <a:endParaRPr lang="en-US" dirty="0"/>
                        </a:p>
                      </a:txBody>
                      <a:tcPr/>
                    </a:tc>
                    <a:tc>
                      <a:txBody>
                        <a:bodyPr/>
                        <a:lstStyle/>
                        <a:p>
                          <a:r>
                            <a:rPr lang="en-US" sz="2400" dirty="0" smtClean="0"/>
                            <a:t>Dispersed outcome probabilities </a:t>
                          </a:r>
                        </a:p>
                        <a:p>
                          <a:r>
                            <a:rPr lang="en-US" sz="2400" dirty="0" smtClean="0"/>
                            <a:t>(</a:t>
                          </a:r>
                          <a14:m>
                            <m:oMath xmlns:m="http://schemas.openxmlformats.org/officeDocument/2006/math">
                              <m:sSub>
                                <m:sSubPr>
                                  <m:ctrlPr>
                                    <a:rPr lang="en-US" sz="2400" i="1">
                                      <a:latin typeface="Cambria Math" charset="0"/>
                                      <a:ea typeface="Avenir Book" charset="0"/>
                                      <a:cs typeface="Avenir Book" charset="0"/>
                                      <a:sym typeface="WP IconicSymbolsA"/>
                                    </a:rPr>
                                  </m:ctrlPr>
                                </m:sSubPr>
                                <m:e>
                                  <m:r>
                                    <a:rPr lang="en-US" sz="2400" i="1">
                                      <a:latin typeface="Cambria Math" charset="0"/>
                                      <a:ea typeface="Avenir Book" charset="0"/>
                                      <a:cs typeface="Avenir Book" charset="0"/>
                                      <a:sym typeface="WP IconicSymbolsA"/>
                                    </a:rPr>
                                    <m:t>𝑝</m:t>
                                  </m:r>
                                </m:e>
                                <m:sub>
                                  <m:r>
                                    <m:rPr>
                                      <m:sty m:val="p"/>
                                    </m:rPr>
                                    <a:rPr lang="en-US" sz="2400">
                                      <a:latin typeface="Cambria Math" charset="0"/>
                                      <a:ea typeface="Avenir Book" charset="0"/>
                                      <a:cs typeface="Avenir Book" charset="0"/>
                                      <a:sym typeface="WP IconicSymbolsA"/>
                                    </a:rPr>
                                    <m:t>max</m:t>
                                  </m:r>
                                </m:sub>
                              </m:sSub>
                              <m:r>
                                <a:rPr lang="en-US" sz="2400" i="1" dirty="0">
                                  <a:latin typeface="Cambria Math" charset="0"/>
                                  <a:ea typeface="Avenir Book" charset="0"/>
                                  <a:cs typeface="Avenir Book" charset="0"/>
                                  <a:sym typeface="WP IconicSymbolsA"/>
                                </a:rPr>
                                <m:t>≥0.85</m:t>
                              </m:r>
                            </m:oMath>
                          </a14:m>
                          <a:r>
                            <a:rPr lang="en-US" sz="2400" dirty="0" smtClean="0"/>
                            <a:t>)</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Uniform outcome probabilities</a:t>
                          </a:r>
                        </a:p>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a:t>
                          </a:r>
                          <a:r>
                            <a:rPr lang="de-DE" sz="2400" dirty="0">
                              <a:latin typeface="Avenir Book" charset="0"/>
                              <a:ea typeface="Avenir Book" charset="0"/>
                              <a:cs typeface="Avenir Book" charset="0"/>
                              <a:sym typeface="WP IconicSymbolsA"/>
                            </a:rPr>
                            <a:t>all </a:t>
                          </a:r>
                          <a14:m>
                            <m:oMath xmlns:m="http://schemas.openxmlformats.org/officeDocument/2006/math">
                              <m:r>
                                <a:rPr lang="en-US" sz="2400" i="1">
                                  <a:latin typeface="Cambria Math" charset="0"/>
                                  <a:ea typeface="Avenir Book" charset="0"/>
                                  <a:cs typeface="Avenir Book" charset="0"/>
                                  <a:sym typeface="WP IconicSymbolsA"/>
                                </a:rPr>
                                <m:t>𝑝</m:t>
                              </m:r>
                              <m:r>
                                <a:rPr lang="en-US" sz="2400" i="1">
                                  <a:latin typeface="Cambria Math" charset="0"/>
                                  <a:ea typeface="Avenir Book" charset="0"/>
                                  <a:cs typeface="Avenir Book" charset="0"/>
                                  <a:sym typeface="WP IconicSymbolsA"/>
                                </a:rPr>
                                <m:t>∈[0.1;0.4]</m:t>
                              </m:r>
                            </m:oMath>
                          </a14:m>
                          <a:r>
                            <a:rPr lang="en-US" sz="2400" dirty="0" smtClean="0"/>
                            <a:t>)</a:t>
                          </a:r>
                        </a:p>
                      </a:txBody>
                      <a:tcPr/>
                    </a:tc>
                  </a:tr>
                  <a:tr h="29575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dirty="0" smtClean="0"/>
                            <a:t>High Stakes: </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$0.01</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$9.99</a:t>
                          </a:r>
                        </a:p>
                        <a:p>
                          <a:endParaRPr lang="en-US" sz="2400" dirty="0"/>
                        </a:p>
                      </a:txBody>
                      <a:tcPr anchor="ctr"/>
                    </a:tc>
                    <a:tc>
                      <a:txBody>
                        <a:bodyPr/>
                        <a:lstStyle/>
                        <a:p>
                          <a:endParaRPr lang="en-US" dirty="0"/>
                        </a:p>
                      </a:txBody>
                      <a:tcPr/>
                    </a:tc>
                    <a:tc>
                      <a:txBody>
                        <a:bodyPr/>
                        <a:lstStyle/>
                        <a:p>
                          <a:endParaRPr lang="en-US" dirty="0"/>
                        </a:p>
                      </a:txBody>
                      <a:tcPr/>
                    </a:tc>
                  </a:tr>
                  <a:tr h="3243062">
                    <a:tc>
                      <a:txBody>
                        <a:bodyPr/>
                        <a:lstStyle/>
                        <a:p>
                          <a:pPr algn="ctr"/>
                          <a:r>
                            <a:rPr lang="en-US" sz="2400" b="1" dirty="0" smtClean="0"/>
                            <a:t>Low Stakes:</a:t>
                          </a:r>
                          <a:r>
                            <a:rPr lang="en-US" sz="2400" dirty="0" smtClean="0"/>
                            <a:t/>
                          </a:r>
                          <a:br>
                            <a:rPr lang="en-US" sz="2400" dirty="0" smtClean="0"/>
                          </a:br>
                          <a:r>
                            <a:rPr lang="en-US" sz="2400" dirty="0" smtClean="0"/>
                            <a:t>$0.01</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 </a:t>
                          </a:r>
                        </a:p>
                        <a:p>
                          <a:pPr algn="ctr"/>
                          <a:r>
                            <a:rPr lang="en-US" sz="2400" dirty="0" smtClean="0"/>
                            <a:t>$0.25</a:t>
                          </a:r>
                          <a:endParaRPr lang="en-US" sz="2400" dirty="0"/>
                        </a:p>
                      </a:txBody>
                      <a:tcPr anchor="ctr"/>
                    </a:tc>
                    <a:tc>
                      <a:txBody>
                        <a:bodyPr/>
                        <a:lstStyle/>
                        <a:p>
                          <a:endParaRPr lang="en-US" dirty="0"/>
                        </a:p>
                      </a:txBody>
                      <a:tcPr/>
                    </a:tc>
                    <a:tc>
                      <a:txBody>
                        <a:bodyPr/>
                        <a:lstStyle/>
                        <a:p>
                          <a:endParaRPr lang="en-US" dirty="0"/>
                        </a:p>
                      </a:txBody>
                      <a:tcPr/>
                    </a:tc>
                  </a:tr>
                </a:tbl>
              </a:graphicData>
            </a:graphic>
          </p:graphicFrame>
        </mc:Choice>
        <mc:Fallback xmlns="">
          <p:graphicFrame>
            <p:nvGraphicFramePr>
              <p:cNvPr id="68" name="Table 67"/>
              <p:cNvGraphicFramePr>
                <a:graphicFrameLocks noGrp="1"/>
              </p:cNvGraphicFramePr>
              <p:nvPr>
                <p:extLst>
                  <p:ext uri="{D42A27DB-BD31-4B8C-83A1-F6EECF244321}">
                    <p14:modId xmlns:p14="http://schemas.microsoft.com/office/powerpoint/2010/main" val="508348839"/>
                  </p:ext>
                </p:extLst>
              </p:nvPr>
            </p:nvGraphicFramePr>
            <p:xfrm>
              <a:off x="41300" y="68848"/>
              <a:ext cx="10245702" cy="7046127"/>
            </p:xfrm>
            <a:graphic>
              <a:graphicData uri="http://schemas.openxmlformats.org/drawingml/2006/table">
                <a:tbl>
                  <a:tblPr firstRow="1" bandRow="1">
                    <a:tableStyleId>{5C22544A-7EE6-4342-B048-85BDC9FD1C3A}</a:tableStyleId>
                  </a:tblPr>
                  <a:tblGrid>
                    <a:gridCol w="1173138"/>
                    <a:gridCol w="4543427"/>
                    <a:gridCol w="4529137"/>
                  </a:tblGrid>
                  <a:tr h="845552">
                    <a:tc>
                      <a:txBody>
                        <a:bodyPr/>
                        <a:lstStyle/>
                        <a:p>
                          <a:endParaRPr lang="en-US" dirty="0"/>
                        </a:p>
                      </a:txBody>
                      <a:tcPr/>
                    </a:tc>
                    <a:tc>
                      <a:txBody>
                        <a:bodyPr/>
                        <a:lstStyle/>
                        <a:p>
                          <a:endParaRPr lang="en-US"/>
                        </a:p>
                      </a:txBody>
                      <a:tcPr>
                        <a:blipFill rotWithShape="0">
                          <a:blip r:embed="rId2"/>
                          <a:stretch>
                            <a:fillRect l="-26040" t="-5755" r="-100403" b="-733813"/>
                          </a:stretch>
                        </a:blipFill>
                      </a:tcPr>
                    </a:tc>
                    <a:tc>
                      <a:txBody>
                        <a:bodyPr/>
                        <a:lstStyle/>
                        <a:p>
                          <a:endParaRPr lang="en-US"/>
                        </a:p>
                      </a:txBody>
                      <a:tcPr>
                        <a:blipFill rotWithShape="0">
                          <a:blip r:embed="rId2"/>
                          <a:stretch>
                            <a:fillRect l="-126210" t="-5755" r="-538" b="-733813"/>
                          </a:stretch>
                        </a:blipFill>
                      </a:tcPr>
                    </a:tc>
                  </a:tr>
                  <a:tr h="29575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dirty="0" smtClean="0"/>
                            <a:t>High Stakes: </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$0.01</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$9.99</a:t>
                          </a:r>
                        </a:p>
                        <a:p>
                          <a:endParaRPr lang="en-US" sz="2400" dirty="0"/>
                        </a:p>
                      </a:txBody>
                      <a:tcPr anchor="ctr"/>
                    </a:tc>
                    <a:tc>
                      <a:txBody>
                        <a:bodyPr/>
                        <a:lstStyle/>
                        <a:p>
                          <a:endParaRPr lang="en-US" dirty="0"/>
                        </a:p>
                      </a:txBody>
                      <a:tcPr/>
                    </a:tc>
                    <a:tc>
                      <a:txBody>
                        <a:bodyPr/>
                        <a:lstStyle/>
                        <a:p>
                          <a:endParaRPr lang="en-US" dirty="0"/>
                        </a:p>
                      </a:txBody>
                      <a:tcPr/>
                    </a:tc>
                  </a:tr>
                  <a:tr h="3243062">
                    <a:tc>
                      <a:txBody>
                        <a:bodyPr/>
                        <a:lstStyle/>
                        <a:p>
                          <a:pPr algn="ctr"/>
                          <a:r>
                            <a:rPr lang="en-US" sz="2400" b="1" dirty="0" smtClean="0"/>
                            <a:t>Low Stakes:</a:t>
                          </a:r>
                          <a:r>
                            <a:rPr lang="en-US" sz="2400" dirty="0" smtClean="0"/>
                            <a:t/>
                          </a:r>
                          <a:br>
                            <a:rPr lang="en-US" sz="2400" dirty="0" smtClean="0"/>
                          </a:br>
                          <a:r>
                            <a:rPr lang="en-US" sz="2400" dirty="0" smtClean="0"/>
                            <a:t>$0.01</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smtClean="0"/>
                            <a:t>— </a:t>
                          </a:r>
                        </a:p>
                        <a:p>
                          <a:pPr algn="ctr"/>
                          <a:r>
                            <a:rPr lang="en-US" sz="2400" dirty="0" smtClean="0"/>
                            <a:t>$0.25</a:t>
                          </a:r>
                          <a:endParaRPr lang="en-US" sz="2400" dirty="0"/>
                        </a:p>
                      </a:txBody>
                      <a:tcPr anchor="ctr"/>
                    </a:tc>
                    <a:tc>
                      <a:txBody>
                        <a:bodyPr/>
                        <a:lstStyle/>
                        <a:p>
                          <a:endParaRPr lang="en-US" dirty="0"/>
                        </a:p>
                      </a:txBody>
                      <a:tcPr/>
                    </a:tc>
                    <a:tc>
                      <a:txBody>
                        <a:bodyPr/>
                        <a:lstStyle/>
                        <a:p>
                          <a:endParaRPr lang="en-US" dirty="0"/>
                        </a:p>
                      </a:txBody>
                      <a:tcPr/>
                    </a:tc>
                  </a:tr>
                </a:tbl>
              </a:graphicData>
            </a:graphic>
          </p:graphicFrame>
        </mc:Fallback>
      </mc:AlternateContent>
      <p:grpSp>
        <p:nvGrpSpPr>
          <p:cNvPr id="6" name="Group 5"/>
          <p:cNvGrpSpPr>
            <a:grpSpLocks noChangeAspect="1"/>
          </p:cNvGrpSpPr>
          <p:nvPr/>
        </p:nvGrpSpPr>
        <p:grpSpPr>
          <a:xfrm>
            <a:off x="5715209" y="4009620"/>
            <a:ext cx="4547857" cy="3016442"/>
            <a:chOff x="595564" y="2448346"/>
            <a:chExt cx="4544117" cy="3013961"/>
          </a:xfrm>
        </p:grpSpPr>
        <p:grpSp>
          <p:nvGrpSpPr>
            <p:cNvPr id="7" name="Group 6"/>
            <p:cNvGrpSpPr/>
            <p:nvPr/>
          </p:nvGrpSpPr>
          <p:grpSpPr>
            <a:xfrm>
              <a:off x="595564" y="2448346"/>
              <a:ext cx="4544117" cy="3013961"/>
              <a:chOff x="705853" y="2266743"/>
              <a:chExt cx="5385620" cy="3572102"/>
            </a:xfrm>
          </p:grpSpPr>
          <p:pic>
            <p:nvPicPr>
              <p:cNvPr id="28" name="Picture 27"/>
              <p:cNvPicPr>
                <a:picLocks noChangeAspect="1"/>
              </p:cNvPicPr>
              <p:nvPr/>
            </p:nvPicPr>
            <p:blipFill rotWithShape="1">
              <a:blip r:embed="rId3"/>
              <a:srcRect t="25944" r="50286"/>
              <a:stretch/>
            </p:blipFill>
            <p:spPr>
              <a:xfrm>
                <a:off x="705853" y="2266743"/>
                <a:ext cx="5383215" cy="3572101"/>
              </a:xfrm>
              <a:prstGeom prst="rect">
                <a:avLst/>
              </a:prstGeom>
            </p:spPr>
          </p:pic>
          <p:pic>
            <p:nvPicPr>
              <p:cNvPr id="29" name="Picture 28"/>
              <p:cNvPicPr>
                <a:picLocks noChangeAspect="1"/>
              </p:cNvPicPr>
              <p:nvPr/>
            </p:nvPicPr>
            <p:blipFill rotWithShape="1">
              <a:blip r:embed="rId3"/>
              <a:srcRect l="62741" t="55278" b="14790"/>
              <a:stretch/>
            </p:blipFill>
            <p:spPr>
              <a:xfrm>
                <a:off x="2054478" y="4395056"/>
                <a:ext cx="4034590" cy="1443789"/>
              </a:xfrm>
              <a:prstGeom prst="rect">
                <a:avLst/>
              </a:prstGeom>
            </p:spPr>
          </p:pic>
          <p:pic>
            <p:nvPicPr>
              <p:cNvPr id="30" name="Picture 29"/>
              <p:cNvPicPr>
                <a:picLocks noChangeAspect="1"/>
              </p:cNvPicPr>
              <p:nvPr/>
            </p:nvPicPr>
            <p:blipFill rotWithShape="1">
              <a:blip r:embed="rId3"/>
              <a:srcRect l="50130" t="25892" r="37655" b="44657"/>
              <a:stretch/>
            </p:blipFill>
            <p:spPr>
              <a:xfrm>
                <a:off x="4768858" y="2266744"/>
                <a:ext cx="1322615" cy="1420585"/>
              </a:xfrm>
              <a:prstGeom prst="rect">
                <a:avLst/>
              </a:prstGeom>
            </p:spPr>
          </p:pic>
          <p:pic>
            <p:nvPicPr>
              <p:cNvPr id="31" name="Picture 30"/>
              <p:cNvPicPr>
                <a:picLocks noChangeAspect="1"/>
              </p:cNvPicPr>
              <p:nvPr/>
            </p:nvPicPr>
            <p:blipFill rotWithShape="1">
              <a:blip r:embed="rId3"/>
              <a:srcRect l="44330" t="30205" r="53695" b="64982"/>
              <a:stretch/>
            </p:blipFill>
            <p:spPr>
              <a:xfrm>
                <a:off x="5498575" y="2481028"/>
                <a:ext cx="213828" cy="232134"/>
              </a:xfrm>
              <a:prstGeom prst="rect">
                <a:avLst/>
              </a:prstGeom>
            </p:spPr>
          </p:pic>
        </p:grpSp>
        <p:sp>
          <p:nvSpPr>
            <p:cNvPr id="8" name="Rectangle 7"/>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9" name="Rectangle 8"/>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1" name="Rectangle 10"/>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2" name="Rectangle 11"/>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13" name="Rectangle 1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14" name="Rectangle 1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p>
          </p:txBody>
        </p:sp>
        <p:sp>
          <p:nvSpPr>
            <p:cNvPr id="17" name="Rectangle 16"/>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18" name="Rectangle 17"/>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19" name="Rectangle 18"/>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20" name="Rectangle 19"/>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21" name="Rectangle 20"/>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p>
          </p:txBody>
        </p:sp>
        <p:sp>
          <p:nvSpPr>
            <p:cNvPr id="22" name="Rectangle 21"/>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p>
          </p:txBody>
        </p:sp>
        <p:sp>
          <p:nvSpPr>
            <p:cNvPr id="23" name="Rectangle 22"/>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p>
          </p:txBody>
        </p:sp>
        <p:sp>
          <p:nvSpPr>
            <p:cNvPr id="24" name="Rectangle 23"/>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25" name="Rectangle 24"/>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26" name="Rectangle 2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27" name="Rectangle 2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p>
          </p:txBody>
        </p:sp>
      </p:grpSp>
      <p:sp>
        <p:nvSpPr>
          <p:cNvPr id="59" name="TextBox 58"/>
          <p:cNvSpPr txBox="1"/>
          <p:nvPr/>
        </p:nvSpPr>
        <p:spPr>
          <a:xfrm>
            <a:off x="5756509" y="4707205"/>
            <a:ext cx="1094842" cy="461665"/>
          </a:xfrm>
          <a:prstGeom prst="rect">
            <a:avLst/>
          </a:prstGeom>
          <a:solidFill>
            <a:schemeClr val="accent5">
              <a:lumMod val="20000"/>
              <a:lumOff val="80000"/>
            </a:schemeClr>
          </a:solidFill>
        </p:spPr>
        <p:txBody>
          <a:bodyPr wrap="square" rtlCol="0">
            <a:spAutoFit/>
          </a:bodyPr>
          <a:lstStyle/>
          <a:p>
            <a:pPr algn="ctr"/>
            <a:r>
              <a:rPr lang="en-US" sz="2400" dirty="0" smtClean="0"/>
              <a:t>0.24</a:t>
            </a:r>
            <a:endParaRPr lang="en-US" sz="2400" dirty="0"/>
          </a:p>
        </p:txBody>
      </p:sp>
      <p:sp>
        <p:nvSpPr>
          <p:cNvPr id="60" name="TextBox 59"/>
          <p:cNvSpPr txBox="1"/>
          <p:nvPr/>
        </p:nvSpPr>
        <p:spPr>
          <a:xfrm>
            <a:off x="5785084" y="5258118"/>
            <a:ext cx="1130297" cy="461665"/>
          </a:xfrm>
          <a:prstGeom prst="rect">
            <a:avLst/>
          </a:prstGeom>
          <a:solidFill>
            <a:schemeClr val="accent5">
              <a:lumMod val="20000"/>
              <a:lumOff val="80000"/>
            </a:schemeClr>
          </a:solidFill>
        </p:spPr>
        <p:txBody>
          <a:bodyPr wrap="square" rtlCol="0">
            <a:spAutoFit/>
          </a:bodyPr>
          <a:lstStyle/>
          <a:p>
            <a:pPr algn="ctr"/>
            <a:r>
              <a:rPr lang="en-US" sz="2400" dirty="0" smtClean="0"/>
              <a:t>0.25</a:t>
            </a:r>
            <a:endParaRPr lang="en-US" sz="2400" dirty="0"/>
          </a:p>
        </p:txBody>
      </p:sp>
      <p:sp>
        <p:nvSpPr>
          <p:cNvPr id="62" name="TextBox 61"/>
          <p:cNvSpPr txBox="1"/>
          <p:nvPr/>
        </p:nvSpPr>
        <p:spPr>
          <a:xfrm>
            <a:off x="5760243" y="5901679"/>
            <a:ext cx="1130297" cy="461665"/>
          </a:xfrm>
          <a:prstGeom prst="rect">
            <a:avLst/>
          </a:prstGeom>
          <a:solidFill>
            <a:schemeClr val="accent5">
              <a:lumMod val="20000"/>
              <a:lumOff val="80000"/>
            </a:schemeClr>
          </a:solidFill>
        </p:spPr>
        <p:txBody>
          <a:bodyPr wrap="square" rtlCol="0">
            <a:spAutoFit/>
          </a:bodyPr>
          <a:lstStyle/>
          <a:p>
            <a:pPr algn="ctr"/>
            <a:r>
              <a:rPr lang="en-US" sz="2400" dirty="0" smtClean="0"/>
              <a:t>0.32</a:t>
            </a:r>
            <a:endParaRPr lang="en-US" sz="2400" dirty="0"/>
          </a:p>
        </p:txBody>
      </p:sp>
      <p:sp>
        <p:nvSpPr>
          <p:cNvPr id="63" name="TextBox 62"/>
          <p:cNvSpPr txBox="1"/>
          <p:nvPr/>
        </p:nvSpPr>
        <p:spPr>
          <a:xfrm>
            <a:off x="5769598" y="6497217"/>
            <a:ext cx="1130297" cy="461665"/>
          </a:xfrm>
          <a:prstGeom prst="rect">
            <a:avLst/>
          </a:prstGeom>
          <a:solidFill>
            <a:schemeClr val="accent5">
              <a:lumMod val="20000"/>
              <a:lumOff val="80000"/>
            </a:schemeClr>
          </a:solidFill>
        </p:spPr>
        <p:txBody>
          <a:bodyPr wrap="square" rtlCol="0">
            <a:spAutoFit/>
          </a:bodyPr>
          <a:lstStyle/>
          <a:p>
            <a:pPr algn="ctr"/>
            <a:r>
              <a:rPr lang="en-US" sz="2400" dirty="0" smtClean="0"/>
              <a:t>0.19</a:t>
            </a:r>
            <a:endParaRPr lang="en-US" sz="2400" dirty="0"/>
          </a:p>
        </p:txBody>
      </p:sp>
      <p:grpSp>
        <p:nvGrpSpPr>
          <p:cNvPr id="32" name="Group 31"/>
          <p:cNvGrpSpPr>
            <a:grpSpLocks noChangeAspect="1"/>
          </p:cNvGrpSpPr>
          <p:nvPr/>
        </p:nvGrpSpPr>
        <p:grpSpPr>
          <a:xfrm>
            <a:off x="1226840" y="931353"/>
            <a:ext cx="4547857" cy="3016442"/>
            <a:chOff x="595564" y="2448346"/>
            <a:chExt cx="4544117" cy="3013961"/>
          </a:xfrm>
        </p:grpSpPr>
        <p:grpSp>
          <p:nvGrpSpPr>
            <p:cNvPr id="33" name="Group 32"/>
            <p:cNvGrpSpPr/>
            <p:nvPr/>
          </p:nvGrpSpPr>
          <p:grpSpPr>
            <a:xfrm>
              <a:off x="595564" y="2448346"/>
              <a:ext cx="4544117" cy="3013961"/>
              <a:chOff x="705853" y="2266743"/>
              <a:chExt cx="5385620" cy="3572102"/>
            </a:xfrm>
          </p:grpSpPr>
          <p:pic>
            <p:nvPicPr>
              <p:cNvPr id="54" name="Picture 53"/>
              <p:cNvPicPr>
                <a:picLocks noChangeAspect="1"/>
              </p:cNvPicPr>
              <p:nvPr/>
            </p:nvPicPr>
            <p:blipFill rotWithShape="1">
              <a:blip r:embed="rId3"/>
              <a:srcRect t="25944" r="50286"/>
              <a:stretch/>
            </p:blipFill>
            <p:spPr>
              <a:xfrm>
                <a:off x="705853" y="2266743"/>
                <a:ext cx="5383215" cy="3572101"/>
              </a:xfrm>
              <a:prstGeom prst="rect">
                <a:avLst/>
              </a:prstGeom>
            </p:spPr>
          </p:pic>
          <p:pic>
            <p:nvPicPr>
              <p:cNvPr id="55" name="Picture 54"/>
              <p:cNvPicPr>
                <a:picLocks noChangeAspect="1"/>
              </p:cNvPicPr>
              <p:nvPr/>
            </p:nvPicPr>
            <p:blipFill rotWithShape="1">
              <a:blip r:embed="rId3"/>
              <a:srcRect l="62741" t="55278" b="14790"/>
              <a:stretch/>
            </p:blipFill>
            <p:spPr>
              <a:xfrm>
                <a:off x="2054478" y="4395056"/>
                <a:ext cx="4034590" cy="1443789"/>
              </a:xfrm>
              <a:prstGeom prst="rect">
                <a:avLst/>
              </a:prstGeom>
            </p:spPr>
          </p:pic>
          <p:pic>
            <p:nvPicPr>
              <p:cNvPr id="56" name="Picture 55"/>
              <p:cNvPicPr>
                <a:picLocks noChangeAspect="1"/>
              </p:cNvPicPr>
              <p:nvPr/>
            </p:nvPicPr>
            <p:blipFill rotWithShape="1">
              <a:blip r:embed="rId3"/>
              <a:srcRect l="50130" t="25892" r="37655" b="44657"/>
              <a:stretch/>
            </p:blipFill>
            <p:spPr>
              <a:xfrm>
                <a:off x="4768858" y="2266744"/>
                <a:ext cx="1322615" cy="1420585"/>
              </a:xfrm>
              <a:prstGeom prst="rect">
                <a:avLst/>
              </a:prstGeom>
            </p:spPr>
          </p:pic>
          <p:pic>
            <p:nvPicPr>
              <p:cNvPr id="57" name="Picture 56"/>
              <p:cNvPicPr>
                <a:picLocks noChangeAspect="1"/>
              </p:cNvPicPr>
              <p:nvPr/>
            </p:nvPicPr>
            <p:blipFill rotWithShape="1">
              <a:blip r:embed="rId3"/>
              <a:srcRect l="44330" t="30205" r="53695" b="64982"/>
              <a:stretch/>
            </p:blipFill>
            <p:spPr>
              <a:xfrm>
                <a:off x="5498575" y="2481028"/>
                <a:ext cx="213828" cy="232134"/>
              </a:xfrm>
              <a:prstGeom prst="rect">
                <a:avLst/>
              </a:prstGeom>
            </p:spPr>
          </p:pic>
        </p:grpSp>
        <p:sp>
          <p:nvSpPr>
            <p:cNvPr id="34" name="Rectangle 33"/>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a:t>
              </a:r>
              <a:r>
                <a:rPr lang="en-US" sz="1350" b="1" dirty="0" smtClean="0">
                  <a:solidFill>
                    <a:schemeClr val="accent6">
                      <a:lumMod val="75000"/>
                    </a:schemeClr>
                  </a:solidFill>
                  <a:latin typeface="Helvetica" charset="0"/>
                  <a:ea typeface="Helvetica" charset="0"/>
                  <a:cs typeface="Helvetica" charset="0"/>
                </a:rPr>
                <a:t>1.12</a:t>
              </a:r>
              <a:endParaRPr lang="en-US" sz="1350" b="1" dirty="0">
                <a:solidFill>
                  <a:schemeClr val="accent6">
                    <a:lumMod val="75000"/>
                  </a:schemeClr>
                </a:solidFill>
                <a:latin typeface="Helvetica" charset="0"/>
                <a:ea typeface="Helvetica" charset="0"/>
                <a:cs typeface="Helvetica" charset="0"/>
              </a:endParaRPr>
            </a:p>
          </p:txBody>
        </p:sp>
        <p:sp>
          <p:nvSpPr>
            <p:cNvPr id="35" name="Rectangle 34"/>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36" name="Rectangle 35"/>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37" name="Rectangle 36"/>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38" name="Rectangle 3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39" name="Rectangle 38"/>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p>
          </p:txBody>
        </p:sp>
        <p:sp>
          <p:nvSpPr>
            <p:cNvPr id="40" name="Rectangle 39"/>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1" name="Rectangle 40"/>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2" name="Rectangle 41"/>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a:t>
              </a:r>
              <a:r>
                <a:rPr lang="en-US" sz="1519" b="1" dirty="0" smtClean="0">
                  <a:solidFill>
                    <a:schemeClr val="accent6">
                      <a:lumMod val="75000"/>
                    </a:schemeClr>
                  </a:solidFill>
                  <a:latin typeface="Helvetica" charset="0"/>
                  <a:ea typeface="Helvetica" charset="0"/>
                  <a:cs typeface="Helvetica" charset="0"/>
                </a:rPr>
                <a:t>3.18</a:t>
              </a:r>
              <a:endParaRPr lang="en-US" sz="1519" b="1" dirty="0">
                <a:solidFill>
                  <a:schemeClr val="accent6">
                    <a:lumMod val="75000"/>
                  </a:schemeClr>
                </a:solidFill>
                <a:latin typeface="Helvetica" charset="0"/>
                <a:ea typeface="Helvetica" charset="0"/>
                <a:cs typeface="Helvetica" charset="0"/>
              </a:endParaRPr>
            </a:p>
          </p:txBody>
        </p:sp>
        <p:sp>
          <p:nvSpPr>
            <p:cNvPr id="43" name="Rectangle 42"/>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p>
          </p:txBody>
        </p:sp>
        <p:sp>
          <p:nvSpPr>
            <p:cNvPr id="44" name="Rectangle 43"/>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p>
          </p:txBody>
        </p:sp>
        <p:sp>
          <p:nvSpPr>
            <p:cNvPr id="45" name="Rectangle 44"/>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6" name="Rectangle 45"/>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7" name="Rectangle 46"/>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a:t>
              </a:r>
              <a:r>
                <a:rPr lang="en-US" sz="1519" b="1" dirty="0" smtClean="0">
                  <a:solidFill>
                    <a:schemeClr val="accent6">
                      <a:lumMod val="75000"/>
                    </a:schemeClr>
                  </a:solidFill>
                  <a:latin typeface="Helvetica" charset="0"/>
                  <a:ea typeface="Helvetica" charset="0"/>
                  <a:cs typeface="Helvetica" charset="0"/>
                </a:rPr>
                <a:t>4.15</a:t>
              </a:r>
              <a:endParaRPr lang="en-US" sz="1519" b="1" dirty="0">
                <a:solidFill>
                  <a:schemeClr val="accent6">
                    <a:lumMod val="75000"/>
                  </a:schemeClr>
                </a:solidFill>
                <a:latin typeface="Helvetica" charset="0"/>
                <a:ea typeface="Helvetica" charset="0"/>
                <a:cs typeface="Helvetica" charset="0"/>
              </a:endParaRPr>
            </a:p>
          </p:txBody>
        </p:sp>
        <p:sp>
          <p:nvSpPr>
            <p:cNvPr id="48" name="Rectangle 47"/>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a:t>
              </a:r>
              <a:r>
                <a:rPr lang="en-US" sz="1519" b="1" dirty="0" smtClean="0">
                  <a:solidFill>
                    <a:schemeClr val="accent6">
                      <a:lumMod val="75000"/>
                    </a:schemeClr>
                  </a:solidFill>
                  <a:latin typeface="Helvetica" charset="0"/>
                  <a:ea typeface="Helvetica" charset="0"/>
                  <a:cs typeface="Helvetica" charset="0"/>
                </a:rPr>
                <a:t>9.21</a:t>
              </a:r>
              <a:endParaRPr lang="en-US" sz="1519" b="1" dirty="0">
                <a:solidFill>
                  <a:schemeClr val="accent6">
                    <a:lumMod val="75000"/>
                  </a:schemeClr>
                </a:solidFill>
                <a:latin typeface="Helvetica" charset="0"/>
                <a:ea typeface="Helvetica" charset="0"/>
                <a:cs typeface="Helvetica" charset="0"/>
              </a:endParaRPr>
            </a:p>
          </p:txBody>
        </p:sp>
        <p:sp>
          <p:nvSpPr>
            <p:cNvPr id="49" name="Rectangle 4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a:t>
              </a:r>
              <a:r>
                <a:rPr lang="en-US" sz="1350" b="1" dirty="0" smtClean="0">
                  <a:solidFill>
                    <a:schemeClr val="accent6">
                      <a:lumMod val="75000"/>
                    </a:schemeClr>
                  </a:solidFill>
                  <a:latin typeface="Helvetica" charset="0"/>
                  <a:ea typeface="Helvetica" charset="0"/>
                  <a:cs typeface="Helvetica" charset="0"/>
                </a:rPr>
                <a:t>6.79</a:t>
              </a:r>
              <a:endParaRPr lang="en-US" sz="1350" b="1" dirty="0">
                <a:solidFill>
                  <a:schemeClr val="accent6">
                    <a:lumMod val="75000"/>
                  </a:schemeClr>
                </a:solidFill>
                <a:latin typeface="Helvetica" charset="0"/>
                <a:ea typeface="Helvetica" charset="0"/>
                <a:cs typeface="Helvetica" charset="0"/>
              </a:endParaRPr>
            </a:p>
          </p:txBody>
        </p:sp>
        <p:sp>
          <p:nvSpPr>
            <p:cNvPr id="50" name="Rectangle 4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1" name="Rectangle 5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2" name="Rectangle 51"/>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p>
          </p:txBody>
        </p:sp>
        <p:sp>
          <p:nvSpPr>
            <p:cNvPr id="53" name="Rectangle 52"/>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a:t>
              </a:r>
              <a:r>
                <a:rPr lang="en-US" sz="1519" b="1" dirty="0" smtClean="0">
                  <a:solidFill>
                    <a:schemeClr val="accent6">
                      <a:lumMod val="75000"/>
                    </a:schemeClr>
                  </a:solidFill>
                  <a:latin typeface="Helvetica" charset="0"/>
                  <a:ea typeface="Helvetica" charset="0"/>
                  <a:cs typeface="Helvetica" charset="0"/>
                </a:rPr>
                <a:t>2.10</a:t>
              </a:r>
              <a:endParaRPr lang="en-US" sz="1519" b="1" dirty="0">
                <a:solidFill>
                  <a:schemeClr val="accent6">
                    <a:lumMod val="75000"/>
                  </a:schemeClr>
                </a:solidFill>
                <a:latin typeface="Helvetica" charset="0"/>
                <a:ea typeface="Helvetica" charset="0"/>
                <a:cs typeface="Helvetica" charset="0"/>
              </a:endParaRPr>
            </a:p>
          </p:txBody>
        </p:sp>
      </p:grpSp>
      <p:sp>
        <p:nvSpPr>
          <p:cNvPr id="64" name="TextBox 63"/>
          <p:cNvSpPr txBox="1"/>
          <p:nvPr/>
        </p:nvSpPr>
        <p:spPr>
          <a:xfrm>
            <a:off x="1258778" y="1600467"/>
            <a:ext cx="999596" cy="461665"/>
          </a:xfrm>
          <a:prstGeom prst="rect">
            <a:avLst/>
          </a:prstGeom>
          <a:solidFill>
            <a:schemeClr val="accent5">
              <a:lumMod val="20000"/>
              <a:lumOff val="80000"/>
            </a:schemeClr>
          </a:solidFill>
        </p:spPr>
        <p:txBody>
          <a:bodyPr wrap="square" rtlCol="0">
            <a:spAutoFit/>
          </a:bodyPr>
          <a:lstStyle/>
          <a:p>
            <a:pPr algn="ctr"/>
            <a:r>
              <a:rPr lang="en-US" sz="2400" dirty="0" smtClean="0"/>
              <a:t>0.02</a:t>
            </a:r>
            <a:endParaRPr lang="en-US" sz="2400" dirty="0"/>
          </a:p>
        </p:txBody>
      </p:sp>
      <p:sp>
        <p:nvSpPr>
          <p:cNvPr id="65" name="TextBox 64"/>
          <p:cNvSpPr txBox="1"/>
          <p:nvPr/>
        </p:nvSpPr>
        <p:spPr>
          <a:xfrm>
            <a:off x="1213512" y="2151380"/>
            <a:ext cx="1130297" cy="461665"/>
          </a:xfrm>
          <a:prstGeom prst="rect">
            <a:avLst/>
          </a:prstGeom>
          <a:solidFill>
            <a:schemeClr val="accent5">
              <a:lumMod val="20000"/>
              <a:lumOff val="80000"/>
            </a:schemeClr>
          </a:solidFill>
        </p:spPr>
        <p:txBody>
          <a:bodyPr wrap="square" rtlCol="0">
            <a:spAutoFit/>
          </a:bodyPr>
          <a:lstStyle/>
          <a:p>
            <a:pPr algn="ctr"/>
            <a:r>
              <a:rPr lang="en-US" sz="2400" dirty="0" smtClean="0"/>
              <a:t>0.91</a:t>
            </a:r>
            <a:endParaRPr lang="en-US" sz="2400" dirty="0"/>
          </a:p>
        </p:txBody>
      </p:sp>
      <p:sp>
        <p:nvSpPr>
          <p:cNvPr id="66" name="TextBox 65"/>
          <p:cNvSpPr txBox="1"/>
          <p:nvPr/>
        </p:nvSpPr>
        <p:spPr>
          <a:xfrm>
            <a:off x="1297116" y="2794941"/>
            <a:ext cx="973192" cy="461665"/>
          </a:xfrm>
          <a:prstGeom prst="rect">
            <a:avLst/>
          </a:prstGeom>
          <a:solidFill>
            <a:schemeClr val="accent5">
              <a:lumMod val="20000"/>
              <a:lumOff val="80000"/>
            </a:schemeClr>
          </a:solidFill>
        </p:spPr>
        <p:txBody>
          <a:bodyPr wrap="square" rtlCol="0">
            <a:spAutoFit/>
          </a:bodyPr>
          <a:lstStyle/>
          <a:p>
            <a:pPr algn="ctr"/>
            <a:r>
              <a:rPr lang="en-US" sz="2400" dirty="0" smtClean="0"/>
              <a:t>0.03</a:t>
            </a:r>
            <a:endParaRPr lang="en-US" sz="2400" dirty="0"/>
          </a:p>
        </p:txBody>
      </p:sp>
      <p:sp>
        <p:nvSpPr>
          <p:cNvPr id="67" name="TextBox 66"/>
          <p:cNvSpPr txBox="1"/>
          <p:nvPr/>
        </p:nvSpPr>
        <p:spPr>
          <a:xfrm>
            <a:off x="1226602" y="3390479"/>
            <a:ext cx="1130297" cy="461665"/>
          </a:xfrm>
          <a:prstGeom prst="rect">
            <a:avLst/>
          </a:prstGeom>
          <a:solidFill>
            <a:schemeClr val="accent5">
              <a:lumMod val="20000"/>
              <a:lumOff val="80000"/>
            </a:schemeClr>
          </a:solidFill>
        </p:spPr>
        <p:txBody>
          <a:bodyPr wrap="square" rtlCol="0">
            <a:spAutoFit/>
          </a:bodyPr>
          <a:lstStyle/>
          <a:p>
            <a:pPr algn="ctr"/>
            <a:r>
              <a:rPr lang="en-US" sz="2400" dirty="0" smtClean="0"/>
              <a:t>0.04</a:t>
            </a:r>
            <a:endParaRPr lang="en-US" sz="2400" dirty="0"/>
          </a:p>
        </p:txBody>
      </p:sp>
      <p:sp>
        <p:nvSpPr>
          <p:cNvPr id="72" name="TextBox 71"/>
          <p:cNvSpPr txBox="1"/>
          <p:nvPr/>
        </p:nvSpPr>
        <p:spPr>
          <a:xfrm>
            <a:off x="5769598" y="4083765"/>
            <a:ext cx="1094842" cy="461665"/>
          </a:xfrm>
          <a:prstGeom prst="rect">
            <a:avLst/>
          </a:prstGeom>
          <a:solidFill>
            <a:schemeClr val="accent5">
              <a:lumMod val="20000"/>
              <a:lumOff val="80000"/>
            </a:schemeClr>
          </a:solidFill>
        </p:spPr>
        <p:txBody>
          <a:bodyPr wrap="square" rtlCol="0">
            <a:spAutoFit/>
          </a:bodyPr>
          <a:lstStyle/>
          <a:p>
            <a:pPr algn="ctr"/>
            <a:r>
              <a:rPr lang="en-US" sz="2400" b="1" dirty="0" smtClean="0"/>
              <a:t>p</a:t>
            </a:r>
            <a:endParaRPr lang="en-US" sz="2400" b="1" dirty="0"/>
          </a:p>
        </p:txBody>
      </p:sp>
      <p:sp>
        <p:nvSpPr>
          <p:cNvPr id="73" name="TextBox 72"/>
          <p:cNvSpPr txBox="1"/>
          <p:nvPr/>
        </p:nvSpPr>
        <p:spPr>
          <a:xfrm>
            <a:off x="1300068" y="979484"/>
            <a:ext cx="1094842" cy="461665"/>
          </a:xfrm>
          <a:prstGeom prst="rect">
            <a:avLst/>
          </a:prstGeom>
          <a:solidFill>
            <a:schemeClr val="accent5">
              <a:lumMod val="20000"/>
              <a:lumOff val="80000"/>
            </a:schemeClr>
          </a:solidFill>
        </p:spPr>
        <p:txBody>
          <a:bodyPr wrap="square" rtlCol="0">
            <a:spAutoFit/>
          </a:bodyPr>
          <a:lstStyle/>
          <a:p>
            <a:pPr algn="ctr"/>
            <a:r>
              <a:rPr lang="en-US" sz="2400" b="1" dirty="0" smtClean="0"/>
              <a:t>p</a:t>
            </a:r>
            <a:endParaRPr lang="en-US" sz="2400" b="1" dirty="0"/>
          </a:p>
        </p:txBody>
      </p:sp>
    </p:spTree>
    <p:extLst>
      <p:ext uri="{BB962C8B-B14F-4D97-AF65-F5344CB8AC3E}">
        <p14:creationId xmlns:p14="http://schemas.microsoft.com/office/powerpoint/2010/main" val="10492477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24581" y="739580"/>
            <a:ext cx="9241090" cy="793615"/>
          </a:xfrm>
          <a:prstGeom prst="rect">
            <a:avLst/>
          </a:prstGeom>
          <a:noFill/>
        </p:spPr>
        <p:txBody>
          <a:bodyPr wrap="square" rtlCol="0">
            <a:spAutoFit/>
          </a:bodyPr>
          <a:lstStyle/>
          <a:p>
            <a:pPr algn="ctr"/>
            <a:r>
              <a:rPr lang="de-DE" sz="4557" b="1" smtClean="0">
                <a:latin typeface="Avenir Heavy"/>
                <a:cs typeface="Avenir Heavy"/>
                <a:sym typeface="WP IconicSymbolsA"/>
              </a:rPr>
              <a:t>Human Experiment</a:t>
            </a:r>
            <a:endParaRPr lang="en-US" sz="4557" dirty="0"/>
          </a:p>
        </p:txBody>
      </p:sp>
      <mc:AlternateContent xmlns:mc="http://schemas.openxmlformats.org/markup-compatibility/2006" xmlns:a14="http://schemas.microsoft.com/office/drawing/2010/main">
        <mc:Choice Requires="a14">
          <p:sp>
            <p:nvSpPr>
              <p:cNvPr id="8" name="TextBox 7"/>
              <p:cNvSpPr txBox="1"/>
              <p:nvPr/>
            </p:nvSpPr>
            <p:spPr>
              <a:xfrm>
                <a:off x="424580" y="1919214"/>
                <a:ext cx="9430560" cy="4766946"/>
              </a:xfrm>
              <a:prstGeom prst="rect">
                <a:avLst/>
              </a:prstGeom>
              <a:noFill/>
            </p:spPr>
            <p:txBody>
              <a:bodyPr wrap="square" rtlCol="0">
                <a:spAutoFit/>
              </a:bodyPr>
              <a:lstStyle/>
              <a:p>
                <a:pPr marL="241116" indent="-241116">
                  <a:buFont typeface="Arial" charset="0"/>
                  <a:buChar char="•"/>
                </a:pPr>
                <a:r>
                  <a:rPr lang="de-DE" sz="2700" dirty="0">
                    <a:latin typeface="Avenir Book" charset="0"/>
                    <a:ea typeface="Avenir Book" charset="0"/>
                    <a:cs typeface="Avenir Book" charset="0"/>
                    <a:sym typeface="WP IconicSymbolsA"/>
                  </a:rPr>
                  <a:t>2x2 </a:t>
                </a:r>
                <a:r>
                  <a:rPr lang="de-DE" sz="2700" dirty="0" err="1">
                    <a:latin typeface="Avenir Book" charset="0"/>
                    <a:ea typeface="Avenir Book" charset="0"/>
                    <a:cs typeface="Avenir Book" charset="0"/>
                    <a:sym typeface="WP IconicSymbolsA"/>
                  </a:rPr>
                  <a:t>within-subjects</a:t>
                </a:r>
                <a:r>
                  <a:rPr lang="de-DE" sz="2700" dirty="0">
                    <a:latin typeface="Avenir Book" charset="0"/>
                    <a:ea typeface="Avenir Book" charset="0"/>
                    <a:cs typeface="Avenir Book" charset="0"/>
                    <a:sym typeface="WP IconicSymbolsA"/>
                  </a:rPr>
                  <a:t> design:</a:t>
                </a:r>
                <a:br>
                  <a:rPr lang="de-DE" sz="2700" dirty="0">
                    <a:latin typeface="Avenir Book" charset="0"/>
                    <a:ea typeface="Avenir Book" charset="0"/>
                    <a:cs typeface="Avenir Book" charset="0"/>
                    <a:sym typeface="WP IconicSymbolsA"/>
                  </a:rPr>
                </a:br>
                <a:r>
                  <a:rPr lang="de-DE" sz="2700" dirty="0" err="1">
                    <a:latin typeface="Avenir Book" charset="0"/>
                    <a:ea typeface="Avenir Book" charset="0"/>
                    <a:cs typeface="Avenir Book" charset="0"/>
                    <a:sym typeface="WP IconicSymbolsA"/>
                  </a:rPr>
                  <a:t>stakes</a:t>
                </a:r>
                <a:r>
                  <a:rPr lang="de-DE" sz="2700" dirty="0">
                    <a:latin typeface="Avenir Book" charset="0"/>
                    <a:ea typeface="Avenir Book" charset="0"/>
                    <a:cs typeface="Avenir Book" charset="0"/>
                    <a:sym typeface="WP IconicSymbolsA"/>
                  </a:rPr>
                  <a:t> </a:t>
                </a:r>
                <a:r>
                  <a:rPr lang="de-DE" sz="2700" dirty="0" smtClean="0">
                    <a:latin typeface="Avenir Book" charset="0"/>
                    <a:ea typeface="Avenir Book" charset="0"/>
                    <a:cs typeface="Avenir Book" charset="0"/>
                    <a:sym typeface="WP IconicSymbolsA"/>
                  </a:rPr>
                  <a:t>(</a:t>
                </a:r>
                <a:r>
                  <a:rPr lang="de-DE" sz="2700" dirty="0" err="1" smtClean="0">
                    <a:latin typeface="Avenir Book" charset="0"/>
                    <a:ea typeface="Avenir Book" charset="0"/>
                    <a:cs typeface="Avenir Book" charset="0"/>
                    <a:sym typeface="WP IconicSymbolsA"/>
                  </a:rPr>
                  <a:t>payoffs</a:t>
                </a:r>
                <a:r>
                  <a:rPr lang="de-DE" sz="2700" dirty="0" smtClean="0">
                    <a:latin typeface="Avenir Book" charset="0"/>
                    <a:ea typeface="Avenir Book" charset="0"/>
                    <a:cs typeface="Avenir Book" charset="0"/>
                    <a:sym typeface="WP IconicSymbolsA"/>
                  </a:rPr>
                  <a:t> $0.01-$9.99 vs</a:t>
                </a:r>
                <a:r>
                  <a:rPr lang="de-DE" sz="2700" dirty="0">
                    <a:latin typeface="Avenir Book" charset="0"/>
                    <a:ea typeface="Avenir Book" charset="0"/>
                    <a:cs typeface="Avenir Book" charset="0"/>
                    <a:sym typeface="WP IconicSymbolsA"/>
                  </a:rPr>
                  <a:t>. </a:t>
                </a:r>
                <a:r>
                  <a:rPr lang="de-DE" sz="2700" dirty="0" smtClean="0">
                    <a:latin typeface="Avenir Book" charset="0"/>
                    <a:ea typeface="Avenir Book" charset="0"/>
                    <a:cs typeface="Avenir Book" charset="0"/>
                    <a:sym typeface="WP IconicSymbolsA"/>
                  </a:rPr>
                  <a:t>$0.01-$0.25</a:t>
                </a:r>
                <a:r>
                  <a:rPr lang="de-DE" sz="2700" dirty="0">
                    <a:latin typeface="Avenir Book" charset="0"/>
                    <a:ea typeface="Avenir Book" charset="0"/>
                    <a:cs typeface="Avenir Book" charset="0"/>
                    <a:sym typeface="WP IconicSymbolsA"/>
                  </a:rPr>
                  <a:t>) x  </a:t>
                </a:r>
                <a:r>
                  <a:rPr lang="de-DE" sz="2700" dirty="0" smtClean="0">
                    <a:latin typeface="Avenir Book" charset="0"/>
                    <a:ea typeface="Avenir Book" charset="0"/>
                    <a:cs typeface="Avenir Book" charset="0"/>
                    <a:sym typeface="WP IconicSymbolsA"/>
                  </a:rPr>
                  <a:t> </a:t>
                </a:r>
                <a:r>
                  <a:rPr lang="de-DE" sz="2700" dirty="0">
                    <a:latin typeface="Avenir Book" charset="0"/>
                    <a:ea typeface="Avenir Book" charset="0"/>
                    <a:cs typeface="Avenir Book" charset="0"/>
                    <a:sym typeface="WP IconicSymbolsA"/>
                  </a:rPr>
                  <a:t> </a:t>
                </a:r>
                <a:r>
                  <a:rPr lang="de-DE" sz="2700" dirty="0" smtClean="0">
                    <a:latin typeface="Avenir Book" charset="0"/>
                    <a:ea typeface="Avenir Book" charset="0"/>
                    <a:cs typeface="Avenir Book" charset="0"/>
                    <a:sym typeface="WP IconicSymbolsA"/>
                  </a:rPr>
                  <a:t>    </a:t>
                </a:r>
                <a:r>
                  <a:rPr lang="de-DE" sz="2700" dirty="0" err="1" smtClean="0">
                    <a:latin typeface="Avenir Book" charset="0"/>
                    <a:ea typeface="Avenir Book" charset="0"/>
                    <a:cs typeface="Avenir Book" charset="0"/>
                    <a:sym typeface="WP IconicSymbolsA"/>
                  </a:rPr>
                  <a:t>outcome</a:t>
                </a:r>
                <a:r>
                  <a:rPr lang="de-DE" sz="2700" dirty="0" smtClean="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dispersion</a:t>
                </a:r>
                <a:r>
                  <a:rPr lang="de-DE" sz="2700" dirty="0">
                    <a:latin typeface="Avenir Book" charset="0"/>
                    <a:ea typeface="Avenir Book" charset="0"/>
                    <a:cs typeface="Avenir Book" charset="0"/>
                    <a:sym typeface="WP IconicSymbolsA"/>
                  </a:rPr>
                  <a:t> (all </a:t>
                </a:r>
                <a14:m>
                  <m:oMath xmlns:m="http://schemas.openxmlformats.org/officeDocument/2006/math">
                    <m:r>
                      <a:rPr lang="en-US" sz="2700" i="1">
                        <a:latin typeface="Cambria Math" charset="0"/>
                        <a:ea typeface="Avenir Book" charset="0"/>
                        <a:cs typeface="Avenir Book" charset="0"/>
                        <a:sym typeface="WP IconicSymbolsA"/>
                      </a:rPr>
                      <m:t>𝑝</m:t>
                    </m:r>
                    <m:r>
                      <a:rPr lang="en-US" sz="2700" i="1">
                        <a:latin typeface="Cambria Math" charset="0"/>
                        <a:ea typeface="Avenir Book" charset="0"/>
                        <a:cs typeface="Avenir Book" charset="0"/>
                        <a:sym typeface="WP IconicSymbolsA"/>
                      </a:rPr>
                      <m:t>∈[0.1;0.4]</m:t>
                    </m:r>
                  </m:oMath>
                </a14:m>
                <a:r>
                  <a:rPr lang="de-DE" sz="2700" dirty="0">
                    <a:latin typeface="Avenir Book" charset="0"/>
                    <a:ea typeface="Avenir Book" charset="0"/>
                    <a:cs typeface="Avenir Book" charset="0"/>
                    <a:sym typeface="WP IconicSymbolsA"/>
                  </a:rPr>
                  <a:t> vs. </a:t>
                </a:r>
                <a14:m>
                  <m:oMath xmlns:m="http://schemas.openxmlformats.org/officeDocument/2006/math">
                    <m:sSub>
                      <m:sSubPr>
                        <m:ctrlPr>
                          <a:rPr lang="en-US" sz="2700" i="1">
                            <a:latin typeface="Cambria Math" charset="0"/>
                            <a:ea typeface="Avenir Book" charset="0"/>
                            <a:cs typeface="Avenir Book" charset="0"/>
                            <a:sym typeface="WP IconicSymbolsA"/>
                          </a:rPr>
                        </m:ctrlPr>
                      </m:sSubPr>
                      <m:e>
                        <m:r>
                          <a:rPr lang="en-US" sz="2700" i="1">
                            <a:latin typeface="Cambria Math" charset="0"/>
                            <a:ea typeface="Avenir Book" charset="0"/>
                            <a:cs typeface="Avenir Book" charset="0"/>
                            <a:sym typeface="WP IconicSymbolsA"/>
                          </a:rPr>
                          <m:t>𝑝</m:t>
                        </m:r>
                      </m:e>
                      <m:sub>
                        <m:r>
                          <m:rPr>
                            <m:sty m:val="p"/>
                          </m:rPr>
                          <a:rPr lang="en-US" sz="2700">
                            <a:latin typeface="Cambria Math" charset="0"/>
                            <a:ea typeface="Avenir Book" charset="0"/>
                            <a:cs typeface="Avenir Book" charset="0"/>
                            <a:sym typeface="WP IconicSymbolsA"/>
                          </a:rPr>
                          <m:t>max</m:t>
                        </m:r>
                      </m:sub>
                    </m:sSub>
                    <m:r>
                      <a:rPr lang="en-US" sz="2700" i="1" dirty="0">
                        <a:latin typeface="Cambria Math" charset="0"/>
                        <a:ea typeface="Avenir Book" charset="0"/>
                        <a:cs typeface="Avenir Book" charset="0"/>
                        <a:sym typeface="WP IconicSymbolsA"/>
                      </a:rPr>
                      <m:t>≥0.85</m:t>
                    </m:r>
                  </m:oMath>
                </a14:m>
                <a:r>
                  <a:rPr lang="de-DE" sz="2700" dirty="0">
                    <a:latin typeface="Avenir Book" charset="0"/>
                    <a:ea typeface="Avenir Book" charset="0"/>
                    <a:cs typeface="Avenir Book" charset="0"/>
                    <a:sym typeface="WP IconicSymbolsA"/>
                  </a:rPr>
                  <a:t>)</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20 </a:t>
                </a:r>
                <a:r>
                  <a:rPr lang="de-DE" sz="2700" dirty="0" err="1">
                    <a:latin typeface="Avenir Book" charset="0"/>
                    <a:ea typeface="Avenir Book" charset="0"/>
                    <a:cs typeface="Avenir Book" charset="0"/>
                    <a:sym typeface="WP IconicSymbolsA"/>
                  </a:rPr>
                  <a:t>decision</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problems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with</a:t>
                </a:r>
                <a:r>
                  <a:rPr lang="de-DE" sz="2700" dirty="0">
                    <a:latin typeface="Avenir Book" charset="0"/>
                    <a:ea typeface="Avenir Book" charset="0"/>
                    <a:cs typeface="Avenir Book" charset="0"/>
                    <a:sym typeface="WP IconicSymbolsA"/>
                  </a:rPr>
                  <a:t> 4 </a:t>
                </a:r>
                <a:r>
                  <a:rPr lang="de-DE" sz="2700" dirty="0" err="1">
                    <a:latin typeface="Avenir Book" charset="0"/>
                    <a:ea typeface="Avenir Book" charset="0"/>
                    <a:cs typeface="Avenir Book" charset="0"/>
                    <a:sym typeface="WP IconicSymbolsA"/>
                  </a:rPr>
                  <a:t>outcomes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and</a:t>
                </a:r>
                <a:r>
                  <a:rPr lang="de-DE" sz="2700" dirty="0">
                    <a:latin typeface="Avenir Book" charset="0"/>
                    <a:ea typeface="Avenir Book" charset="0"/>
                    <a:cs typeface="Avenir Book" charset="0"/>
                    <a:sym typeface="WP IconicSymbolsA"/>
                  </a:rPr>
                  <a:t> 7 alternatives</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2</a:t>
                </a:r>
                <a:r>
                  <a:rPr lang="de-DE" sz="2700" dirty="0" smtClean="0">
                    <a:latin typeface="Avenir Book" charset="0"/>
                    <a:ea typeface="Avenir Book" charset="0"/>
                    <a:cs typeface="Avenir Book" charset="0"/>
                    <a:sym typeface="WP IconicSymbolsA"/>
                  </a:rPr>
                  <a:t>00 </a:t>
                </a:r>
                <a:r>
                  <a:rPr lang="de-DE" sz="2700" dirty="0" err="1">
                    <a:latin typeface="Avenir Book" charset="0"/>
                    <a:ea typeface="Avenir Book" charset="0"/>
                    <a:cs typeface="Avenir Book" charset="0"/>
                    <a:sym typeface="WP IconicSymbolsA"/>
                  </a:rPr>
                  <a:t>participants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recruited</a:t>
                </a:r>
                <a:r>
                  <a:rPr lang="de-DE" sz="2700" dirty="0">
                    <a:latin typeface="Avenir Book" charset="0"/>
                    <a:ea typeface="Avenir Book" charset="0"/>
                    <a:cs typeface="Avenir Book" charset="0"/>
                    <a:sym typeface="WP IconicSymbolsA"/>
                  </a:rPr>
                  <a:t> on Amazon </a:t>
                </a:r>
                <a:r>
                  <a:rPr lang="de-DE" sz="2700" dirty="0" err="1">
                    <a:latin typeface="Avenir Book" charset="0"/>
                    <a:ea typeface="Avenir Book" charset="0"/>
                    <a:cs typeface="Avenir Book" charset="0"/>
                    <a:sym typeface="WP IconicSymbolsA"/>
                  </a:rPr>
                  <a:t>Mechanical</a:t>
                </a:r>
                <a:r>
                  <a:rPr lang="de-DE" sz="2700" dirty="0">
                    <a:latin typeface="Avenir Book" charset="0"/>
                    <a:ea typeface="Avenir Book" charset="0"/>
                    <a:cs typeface="Avenir Book" charset="0"/>
                    <a:sym typeface="WP IconicSymbolsA"/>
                  </a:rPr>
                  <a:t> Turk </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$1.50 </a:t>
                </a:r>
                <a:r>
                  <a:rPr lang="de-DE" sz="2700" dirty="0" err="1">
                    <a:latin typeface="Avenir Book" charset="0"/>
                    <a:ea typeface="Avenir Book" charset="0"/>
                    <a:cs typeface="Avenir Book" charset="0"/>
                    <a:sym typeface="WP IconicSymbolsA"/>
                  </a:rPr>
                  <a:t>base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pay</a:t>
                </a:r>
                <a:r>
                  <a:rPr lang="de-DE" sz="2700" dirty="0">
                    <a:latin typeface="Avenir Book" charset="0"/>
                    <a:ea typeface="Avenir Book" charset="0"/>
                    <a:cs typeface="Avenir Book" charset="0"/>
                    <a:sym typeface="WP IconicSymbolsA"/>
                  </a:rPr>
                  <a:t> + </a:t>
                </a:r>
                <a:r>
                  <a:rPr lang="de-DE" sz="2700" dirty="0" err="1">
                    <a:latin typeface="Avenir Book" charset="0"/>
                    <a:ea typeface="Avenir Book" charset="0"/>
                    <a:cs typeface="Avenir Book" charset="0"/>
                    <a:sym typeface="WP IconicSymbolsA"/>
                  </a:rPr>
                  <a:t>payoff</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from</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one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trial</a:t>
                </a: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endParaRPr lang="de-DE" sz="1519" dirty="0">
                  <a:latin typeface="Avenir Book" charset="0"/>
                  <a:ea typeface="Avenir Book" charset="0"/>
                  <a:cs typeface="Avenir Book" charset="0"/>
                  <a:sym typeface="WP IconicSymbolsA"/>
                </a:endParaRPr>
              </a:p>
              <a:p>
                <a:pPr marL="241116" indent="-241116">
                  <a:buFont typeface="Arial" charset="0"/>
                  <a:buChar char="•"/>
                </a:pPr>
                <a:endParaRPr lang="en-US" sz="1519" dirty="0"/>
              </a:p>
            </p:txBody>
          </p:sp>
        </mc:Choice>
        <mc:Fallback xmlns="">
          <p:sp>
            <p:nvSpPr>
              <p:cNvPr id="8" name="TextBox 7"/>
              <p:cNvSpPr txBox="1">
                <a:spLocks noRot="1" noChangeAspect="1" noMove="1" noResize="1" noEditPoints="1" noAdjustHandles="1" noChangeArrowheads="1" noChangeShapeType="1" noTextEdit="1"/>
              </p:cNvSpPr>
              <p:nvPr/>
            </p:nvSpPr>
            <p:spPr>
              <a:xfrm>
                <a:off x="424580" y="1919214"/>
                <a:ext cx="9430560" cy="4766946"/>
              </a:xfrm>
              <a:prstGeom prst="rect">
                <a:avLst/>
              </a:prstGeom>
              <a:blipFill rotWithShape="0">
                <a:blip r:embed="rId3"/>
                <a:stretch>
                  <a:fillRect l="-1099" t="-1151"/>
                </a:stretch>
              </a:blipFill>
            </p:spPr>
            <p:txBody>
              <a:bodyPr/>
              <a:lstStyle/>
              <a:p>
                <a:r>
                  <a:rPr lang="en-US">
                    <a:noFill/>
                  </a:rPr>
                  <a:t> </a:t>
                </a:r>
              </a:p>
            </p:txBody>
          </p:sp>
        </mc:Fallback>
      </mc:AlternateContent>
    </p:spTree>
    <p:extLst>
      <p:ext uri="{BB962C8B-B14F-4D97-AF65-F5344CB8AC3E}">
        <p14:creationId xmlns:p14="http://schemas.microsoft.com/office/powerpoint/2010/main" val="1075585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latin typeface="Avenir Heavy" charset="0"/>
                <a:ea typeface="Avenir Heavy" charset="0"/>
                <a:cs typeface="Avenir Heavy" charset="0"/>
              </a:rPr>
              <a:t>1. TTB can be bounded optimal</a:t>
            </a:r>
            <a:endParaRPr lang="en-US" b="1" dirty="0">
              <a:latin typeface="Avenir Heavy" charset="0"/>
              <a:ea typeface="Avenir Heavy" charset="0"/>
              <a:cs typeface="Avenir Heavy" charset="0"/>
            </a:endParaRPr>
          </a:p>
        </p:txBody>
      </p:sp>
      <p:sp>
        <p:nvSpPr>
          <p:cNvPr id="3" name="Content Placeholder 2"/>
          <p:cNvSpPr>
            <a:spLocks noGrp="1"/>
          </p:cNvSpPr>
          <p:nvPr>
            <p:ph idx="1"/>
          </p:nvPr>
        </p:nvSpPr>
        <p:spPr>
          <a:xfrm>
            <a:off x="707230" y="1690690"/>
            <a:ext cx="9387745" cy="4911280"/>
          </a:xfrm>
        </p:spPr>
        <p:txBody>
          <a:bodyPr>
            <a:normAutofit/>
          </a:bodyPr>
          <a:lstStyle/>
          <a:p>
            <a:pPr marL="514350" indent="-514350">
              <a:buFont typeface="+mj-lt"/>
              <a:buAutoNum type="arabicPeriod"/>
            </a:pPr>
            <a:r>
              <a:rPr lang="en-US" sz="3200" dirty="0" smtClean="0"/>
              <a:t>Take-The-Best is bounded optimal when the stakes are low ($0.01—$0.25) and one outcome is much more likely than all others</a:t>
            </a:r>
            <a:endParaRPr lang="en-US" sz="2400" dirty="0"/>
          </a:p>
          <a:p>
            <a:pPr marL="514350" indent="-514350">
              <a:buFont typeface="+mj-lt"/>
              <a:buAutoNum type="arabicPeriod"/>
            </a:pPr>
            <a:endParaRPr lang="en-US" sz="2400" dirty="0" smtClean="0"/>
          </a:p>
        </p:txBody>
      </p:sp>
      <p:graphicFrame>
        <p:nvGraphicFramePr>
          <p:cNvPr id="4" name="Chart 3"/>
          <p:cNvGraphicFramePr/>
          <p:nvPr>
            <p:extLst>
              <p:ext uri="{D42A27DB-BD31-4B8C-83A1-F6EECF244321}">
                <p14:modId xmlns:p14="http://schemas.microsoft.com/office/powerpoint/2010/main" val="718692673"/>
              </p:ext>
            </p:extLst>
          </p:nvPr>
        </p:nvGraphicFramePr>
        <p:xfrm>
          <a:off x="3101819" y="3321072"/>
          <a:ext cx="4598565" cy="327290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2228045" y="4372751"/>
            <a:ext cx="1433213" cy="584775"/>
          </a:xfrm>
          <a:prstGeom prst="rect">
            <a:avLst/>
          </a:prstGeom>
          <a:noFill/>
        </p:spPr>
        <p:txBody>
          <a:bodyPr wrap="none" rtlCol="0">
            <a:spAutoFit/>
          </a:bodyPr>
          <a:lstStyle/>
          <a:p>
            <a:r>
              <a:rPr lang="en-US" sz="3200" dirty="0" smtClean="0"/>
              <a:t>People:</a:t>
            </a:r>
            <a:endParaRPr lang="en-US" sz="3200" dirty="0"/>
          </a:p>
        </p:txBody>
      </p:sp>
    </p:spTree>
    <p:extLst>
      <p:ext uri="{BB962C8B-B14F-4D97-AF65-F5344CB8AC3E}">
        <p14:creationId xmlns:p14="http://schemas.microsoft.com/office/powerpoint/2010/main" val="1511313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07231"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7"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147021769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07231"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75465" t="55278" b="14790"/>
            <a:stretch/>
          </p:blipFill>
          <p:spPr>
            <a:xfrm>
              <a:off x="3432312" y="4395056"/>
              <a:ext cx="2656755"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8" name="Title 1"/>
          <p:cNvSpPr txBox="1">
            <a:spLocks/>
          </p:cNvSpPr>
          <p:nvPr/>
        </p:nvSpPr>
        <p:spPr>
          <a:xfrm>
            <a:off x="707231" y="365760"/>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100189025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87930" t="55278" b="14790"/>
            <a:stretch/>
          </p:blipFill>
          <p:spPr>
            <a:xfrm>
              <a:off x="4782110" y="4395056"/>
              <a:ext cx="1306957"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8"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3502396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7"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22525557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595564" y="2011680"/>
            <a:ext cx="9136481" cy="4069828"/>
          </a:xfrm>
          <a:prstGeom prst="rect">
            <a:avLst/>
          </a:prstGeom>
        </p:spPr>
      </p:pic>
      <p:sp>
        <p:nvSpPr>
          <p:cNvPr id="4"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20043302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sp>
        <p:nvSpPr>
          <p:cNvPr id="7" name="Text Placeholder 6"/>
          <p:cNvSpPr>
            <a:spLocks noGrp="1"/>
          </p:cNvSpPr>
          <p:nvPr>
            <p:ph type="body" idx="1"/>
          </p:nvPr>
        </p:nvSpPr>
        <p:spPr/>
        <p:txBody>
          <a:bodyPr/>
          <a:lstStyle/>
          <a:p>
            <a:r>
              <a:rPr lang="en-US" dirty="0" smtClean="0"/>
              <a:t>Bounded Optimality</a:t>
            </a:r>
            <a:endParaRPr lang="en-US" dirty="0"/>
          </a:p>
        </p:txBody>
      </p:sp>
      <p:sp>
        <p:nvSpPr>
          <p:cNvPr id="2" name="Content Placeholder 1"/>
          <p:cNvSpPr>
            <a:spLocks noGrp="1"/>
          </p:cNvSpPr>
          <p:nvPr>
            <p:ph sz="half" idx="2"/>
          </p:nvPr>
        </p:nvSpPr>
        <p:spPr/>
        <p:txBody>
          <a:bodyPr>
            <a:normAutofit/>
          </a:bodyPr>
          <a:lstStyle/>
          <a:p>
            <a:endParaRPr lang="en-US" dirty="0" smtClean="0"/>
          </a:p>
          <a:p>
            <a:r>
              <a:rPr lang="en-US" dirty="0" smtClean="0"/>
              <a:t>SAT-TTB is bounded-optimal for </a:t>
            </a:r>
            <a:r>
              <a:rPr lang="en-US" b="1" dirty="0" smtClean="0"/>
              <a:t>24%</a:t>
            </a:r>
            <a:r>
              <a:rPr lang="en-US" dirty="0" smtClean="0"/>
              <a:t> of low-stakes problems with an almost uniform outcome distribution.</a:t>
            </a:r>
          </a:p>
          <a:p>
            <a:endParaRPr lang="en-US" dirty="0"/>
          </a:p>
        </p:txBody>
      </p:sp>
      <p:sp>
        <p:nvSpPr>
          <p:cNvPr id="8" name="Text Placeholder 7"/>
          <p:cNvSpPr>
            <a:spLocks noGrp="1"/>
          </p:cNvSpPr>
          <p:nvPr>
            <p:ph type="body" sz="quarter" idx="3"/>
          </p:nvPr>
        </p:nvSpPr>
        <p:spPr/>
        <p:txBody>
          <a:bodyPr/>
          <a:lstStyle/>
          <a:p>
            <a:r>
              <a:rPr lang="en-US" dirty="0" smtClean="0"/>
              <a:t>People</a:t>
            </a:r>
            <a:endParaRPr lang="en-US" dirty="0"/>
          </a:p>
        </p:txBody>
      </p:sp>
      <p:sp>
        <p:nvSpPr>
          <p:cNvPr id="9" name="Content Placeholder 8"/>
          <p:cNvSpPr>
            <a:spLocks noGrp="1"/>
          </p:cNvSpPr>
          <p:nvPr>
            <p:ph sz="quarter" idx="4"/>
          </p:nvPr>
        </p:nvSpPr>
        <p:spPr>
          <a:xfrm>
            <a:off x="5207794" y="2505075"/>
            <a:ext cx="4863485" cy="3684588"/>
          </a:xfrm>
        </p:spPr>
        <p:txBody>
          <a:bodyPr/>
          <a:lstStyle/>
          <a:p>
            <a:endParaRPr lang="en-US" dirty="0" smtClean="0"/>
          </a:p>
          <a:p>
            <a:r>
              <a:rPr lang="en-US" dirty="0" smtClean="0"/>
              <a:t>People </a:t>
            </a:r>
            <a:r>
              <a:rPr lang="en-US" dirty="0"/>
              <a:t>use </a:t>
            </a:r>
            <a:r>
              <a:rPr lang="en-US" dirty="0" smtClean="0"/>
              <a:t>SAT-TTB </a:t>
            </a:r>
            <a:br>
              <a:rPr lang="en-US" dirty="0" smtClean="0"/>
            </a:br>
            <a:r>
              <a:rPr lang="en-US" dirty="0" smtClean="0"/>
              <a:t>on </a:t>
            </a:r>
            <a:r>
              <a:rPr lang="en-US" b="1" dirty="0"/>
              <a:t>15%</a:t>
            </a:r>
            <a:r>
              <a:rPr lang="en-US" dirty="0"/>
              <a:t> of </a:t>
            </a:r>
            <a:r>
              <a:rPr lang="en-US" dirty="0" smtClean="0"/>
              <a:t>low-stakes problems with an almost uniform outcome distribution.</a:t>
            </a:r>
            <a:endParaRPr lang="en-US" dirty="0"/>
          </a:p>
        </p:txBody>
      </p:sp>
      <p:sp>
        <p:nvSpPr>
          <p:cNvPr id="5"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smtClean="0">
                <a:latin typeface="Avenir Heavy" charset="0"/>
                <a:ea typeface="Avenir Heavy" charset="0"/>
                <a:cs typeface="Avenir Heavy" charset="0"/>
              </a:rPr>
              <a:t>2. Our method discovered a new strategy: SAT-TTB</a:t>
            </a:r>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8810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build="p"/>
      <p:bldP spid="9" grpId="0" build="p"/>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t>Most decisions have far more possible outcomes than we an consider</a:t>
            </a:r>
            <a:endParaRPr lang="en-US" dirty="0"/>
          </a:p>
        </p:txBody>
      </p:sp>
      <p:sp>
        <p:nvSpPr>
          <p:cNvPr id="3" name="Content Placeholder 2"/>
          <p:cNvSpPr>
            <a:spLocks noGrp="1"/>
          </p:cNvSpPr>
          <p:nvPr>
            <p:ph idx="1"/>
          </p:nvPr>
        </p:nvSpPr>
        <p:spPr>
          <a:xfrm>
            <a:off x="5067300" y="1600201"/>
            <a:ext cx="4646613" cy="4525963"/>
          </a:xfrm>
        </p:spPr>
        <p:txBody>
          <a:bodyPr/>
          <a:lstStyle/>
          <a:p>
            <a:pPr marL="0" indent="0">
              <a:buNone/>
            </a:pPr>
            <a:r>
              <a:rPr lang="en-US" sz="3600" dirty="0">
                <a:latin typeface="Helvetica" charset="0"/>
                <a:cs typeface="Arial" charset="0"/>
              </a:rPr>
              <a:t>Life: </a:t>
            </a:r>
            <a:r>
              <a:rPr lang="en-US" sz="2400" dirty="0">
                <a:latin typeface="Helvetica" charset="0"/>
                <a:cs typeface="Arial" charset="0"/>
              </a:rPr>
              <a:t>Win in 20 trillion moves!</a:t>
            </a:r>
          </a:p>
          <a:p>
            <a:pPr marL="0" indent="0">
              <a:buNone/>
            </a:pPr>
            <a:r>
              <a:rPr lang="en-US" sz="2400" dirty="0">
                <a:latin typeface="Helvetica" charset="0"/>
                <a:cs typeface="Arial" charset="0"/>
              </a:rPr>
              <a:t>100 years x 365 days x 24h x 3600sec x 640 muscles x 10/sec = 20 trillion actions</a:t>
            </a:r>
          </a:p>
          <a:p>
            <a:endParaRPr lang="en-US" dirty="0"/>
          </a:p>
        </p:txBody>
      </p:sp>
      <p:pic>
        <p:nvPicPr>
          <p:cNvPr id="4" name="Content Placeholder 4" descr="chessproblem.jpg"/>
          <p:cNvPicPr>
            <a:picLocks noChangeAspect="1"/>
          </p:cNvPicPr>
          <p:nvPr/>
        </p:nvPicPr>
        <p:blipFill>
          <a:blip r:embed="rId3">
            <a:extLst>
              <a:ext uri="{28A0092B-C50C-407E-A947-70E740481C1C}">
                <a14:useLocalDpi xmlns:a14="http://schemas.microsoft.com/office/drawing/2010/main" val="0"/>
              </a:ext>
            </a:extLst>
          </a:blip>
          <a:srcRect l="-41750" r="-41750"/>
          <a:stretch>
            <a:fillRect/>
          </a:stretch>
        </p:blipFill>
        <p:spPr>
          <a:xfrm>
            <a:off x="-342900" y="2286001"/>
            <a:ext cx="4396108" cy="2395727"/>
          </a:xfrm>
          <a:prstGeom prst="rect">
            <a:avLst/>
          </a:prstGeom>
        </p:spPr>
      </p:pic>
      <p:sp>
        <p:nvSpPr>
          <p:cNvPr id="5" name="TextBox 4"/>
          <p:cNvSpPr txBox="1"/>
          <p:nvPr/>
        </p:nvSpPr>
        <p:spPr>
          <a:xfrm>
            <a:off x="923981" y="1564839"/>
            <a:ext cx="3516257" cy="646331"/>
          </a:xfrm>
          <a:prstGeom prst="rect">
            <a:avLst/>
          </a:prstGeom>
          <a:noFill/>
        </p:spPr>
        <p:txBody>
          <a:bodyPr wrap="none" rtlCol="0">
            <a:spAutoFit/>
          </a:bodyPr>
          <a:lstStyle/>
          <a:p>
            <a:r>
              <a:rPr lang="en-US" sz="3600" dirty="0"/>
              <a:t>Chess: </a:t>
            </a:r>
            <a:r>
              <a:rPr lang="en-US" sz="2400" dirty="0"/>
              <a:t>Win in 2 moves!</a:t>
            </a:r>
          </a:p>
        </p:txBody>
      </p:sp>
      <p:pic>
        <p:nvPicPr>
          <p:cNvPr id="6" name="Picture 5"/>
          <p:cNvPicPr>
            <a:picLocks noChangeAspect="1"/>
          </p:cNvPicPr>
          <p:nvPr/>
        </p:nvPicPr>
        <p:blipFill>
          <a:blip r:embed="rId4"/>
          <a:stretch>
            <a:fillRect/>
          </a:stretch>
        </p:blipFill>
        <p:spPr>
          <a:xfrm>
            <a:off x="5905501" y="3505200"/>
            <a:ext cx="2778991" cy="2522880"/>
          </a:xfrm>
          <a:prstGeom prst="rect">
            <a:avLst/>
          </a:prstGeom>
        </p:spPr>
      </p:pic>
      <mc:AlternateContent xmlns:mc="http://schemas.openxmlformats.org/markup-compatibility/2006" xmlns:a14="http://schemas.microsoft.com/office/drawing/2010/main">
        <mc:Choice Requires="a14">
          <p:sp>
            <p:nvSpPr>
              <p:cNvPr id="7" name="Rectangle 6"/>
              <p:cNvSpPr/>
              <p:nvPr/>
            </p:nvSpPr>
            <p:spPr>
              <a:xfrm>
                <a:off x="116256" y="4827751"/>
                <a:ext cx="5131705" cy="1200329"/>
              </a:xfrm>
              <a:prstGeom prst="rect">
                <a:avLst/>
              </a:prstGeom>
            </p:spPr>
            <p:txBody>
              <a:bodyPr wrap="square">
                <a:spAutoFit/>
              </a:bodyPr>
              <a:lstStyle/>
              <a:p>
                <a:pPr lvl="1"/>
                <a14:m>
                  <m:oMath xmlns:m="http://schemas.openxmlformats.org/officeDocument/2006/math">
                    <m:sSup>
                      <m:sSupPr>
                        <m:ctrlPr>
                          <a:rPr lang="en-US" sz="2400" i="1" dirty="0">
                            <a:latin typeface="Cambria Math" charset="0"/>
                          </a:rPr>
                        </m:ctrlPr>
                      </m:sSupPr>
                      <m:e>
                        <m:r>
                          <a:rPr lang="en-US" sz="2400" i="1" dirty="0">
                            <a:latin typeface="Cambria Math" charset="0"/>
                          </a:rPr>
                          <m:t>10</m:t>
                        </m:r>
                      </m:e>
                      <m:sup>
                        <m:r>
                          <a:rPr lang="en-US" sz="2400" i="1" dirty="0">
                            <a:latin typeface="Cambria Math" charset="0"/>
                          </a:rPr>
                          <m:t>120</m:t>
                        </m:r>
                      </m:sup>
                    </m:sSup>
                  </m:oMath>
                </a14:m>
                <a:r>
                  <a:rPr lang="en-US" sz="2400" dirty="0"/>
                  <a:t> possible move sequences </a:t>
                </a:r>
              </a:p>
              <a:p>
                <a:pPr lvl="1"/>
                <a:r>
                  <a:rPr lang="en-US" sz="2400" dirty="0"/>
                  <a:t>10</a:t>
                </a:r>
                <a:r>
                  <a:rPr lang="en-US" sz="2400" baseline="30000" dirty="0"/>
                  <a:t>106</a:t>
                </a:r>
                <a:r>
                  <a:rPr lang="en-US" sz="2400" dirty="0"/>
                  <a:t> years worth of computation to find optimal solution</a:t>
                </a:r>
              </a:p>
            </p:txBody>
          </p:sp>
        </mc:Choice>
        <mc:Fallback xmlns="">
          <p:sp>
            <p:nvSpPr>
              <p:cNvPr id="7" name="Rectangle 6"/>
              <p:cNvSpPr>
                <a:spLocks noRot="1" noChangeAspect="1" noMove="1" noResize="1" noEditPoints="1" noAdjustHandles="1" noChangeArrowheads="1" noChangeShapeType="1" noTextEdit="1"/>
              </p:cNvSpPr>
              <p:nvPr/>
            </p:nvSpPr>
            <p:spPr>
              <a:xfrm>
                <a:off x="116256" y="4827751"/>
                <a:ext cx="5131705" cy="1200329"/>
              </a:xfrm>
              <a:prstGeom prst="rect">
                <a:avLst/>
              </a:prstGeom>
              <a:blipFill rotWithShape="0">
                <a:blip r:embed="rId5"/>
                <a:stretch>
                  <a:fillRect t="-4061" r="-2375" b="-10660"/>
                </a:stretch>
              </a:blipFill>
            </p:spPr>
            <p:txBody>
              <a:bodyPr/>
              <a:lstStyle/>
              <a:p>
                <a:r>
                  <a:rPr lang="en-US">
                    <a:noFill/>
                  </a:rPr>
                  <a:t> </a:t>
                </a:r>
              </a:p>
            </p:txBody>
          </p:sp>
        </mc:Fallback>
      </mc:AlternateContent>
    </p:spTree>
    <p:extLst>
      <p:ext uri="{BB962C8B-B14F-4D97-AF65-F5344CB8AC3E}">
        <p14:creationId xmlns:p14="http://schemas.microsoft.com/office/powerpoint/2010/main" val="16019899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Avenir Heavy" charset="0"/>
                <a:ea typeface="Avenir Heavy" charset="0"/>
                <a:cs typeface="Avenir Heavy" charset="0"/>
              </a:rPr>
              <a:t>3. </a:t>
            </a:r>
            <a:r>
              <a:rPr lang="en-US" sz="4400" b="1" dirty="0" smtClean="0">
                <a:latin typeface="Avenir Heavy" charset="0"/>
                <a:ea typeface="Avenir Heavy" charset="0"/>
                <a:cs typeface="Avenir Heavy" charset="0"/>
              </a:rPr>
              <a:t>Bounded optimality </a:t>
            </a:r>
            <a:r>
              <a:rPr lang="en-US" sz="4400" b="1" dirty="0">
                <a:latin typeface="Avenir Heavy" charset="0"/>
                <a:ea typeface="Avenir Heavy" charset="0"/>
                <a:cs typeface="Avenir Heavy" charset="0"/>
              </a:rPr>
              <a:t>predicts adaptive strategy selection</a:t>
            </a:r>
            <a:r>
              <a:rPr lang="en-US" b="1" dirty="0">
                <a:latin typeface="Avenir Heavy" charset="0"/>
                <a:ea typeface="Avenir Heavy" charset="0"/>
                <a:cs typeface="Avenir Heavy" charset="0"/>
              </a:rPr>
              <a:t/>
            </a:r>
            <a:br>
              <a:rPr lang="en-US" b="1" dirty="0">
                <a:latin typeface="Avenir Heavy" charset="0"/>
                <a:ea typeface="Avenir Heavy" charset="0"/>
                <a:cs typeface="Avenir Heavy" charset="0"/>
              </a:rPr>
            </a:br>
            <a:endParaRPr lang="en-US" dirty="0"/>
          </a:p>
        </p:txBody>
      </p:sp>
      <p:sp>
        <p:nvSpPr>
          <p:cNvPr id="4" name="Text Placeholder 3"/>
          <p:cNvSpPr>
            <a:spLocks noGrp="1"/>
          </p:cNvSpPr>
          <p:nvPr>
            <p:ph type="body" idx="1"/>
          </p:nvPr>
        </p:nvSpPr>
        <p:spPr/>
        <p:txBody>
          <a:bodyPr/>
          <a:lstStyle/>
          <a:p>
            <a:endParaRPr lang="en-US"/>
          </a:p>
        </p:txBody>
      </p:sp>
      <p:sp>
        <p:nvSpPr>
          <p:cNvPr id="5" name="Title 1"/>
          <p:cNvSpPr txBox="1">
            <a:spLocks/>
          </p:cNvSpPr>
          <p:nvPr/>
        </p:nvSpPr>
        <p:spPr>
          <a:xfrm>
            <a:off x="707231" y="365127"/>
            <a:ext cx="9223154"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4400" b="1" dirty="0">
              <a:latin typeface="Avenir Heavy" charset="0"/>
              <a:ea typeface="Avenir Heavy" charset="0"/>
              <a:cs typeface="Avenir Heavy" charset="0"/>
            </a:endParaRPr>
          </a:p>
        </p:txBody>
      </p:sp>
    </p:spTree>
    <p:extLst>
      <p:ext uri="{BB962C8B-B14F-4D97-AF65-F5344CB8AC3E}">
        <p14:creationId xmlns:p14="http://schemas.microsoft.com/office/powerpoint/2010/main" val="171641152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Avenir Heavy" charset="0"/>
                <a:ea typeface="Avenir Heavy" charset="0"/>
                <a:cs typeface="Avenir Heavy" charset="0"/>
              </a:rPr>
              <a:t>Outline</a:t>
            </a:r>
            <a:endParaRPr lang="en-US" b="1" dirty="0">
              <a:latin typeface="Avenir Heavy" charset="0"/>
              <a:ea typeface="Avenir Heavy" charset="0"/>
              <a:cs typeface="Avenir Heavy"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dirty="0" smtClean="0">
                <a:solidFill>
                  <a:schemeClr val="accent3">
                    <a:lumMod val="75000"/>
                  </a:schemeClr>
                </a:solidFill>
              </a:rPr>
              <a:t>Automatically deriving rational heuristics</a:t>
            </a:r>
          </a:p>
          <a:p>
            <a:pPr marL="514350" indent="-514350">
              <a:buFont typeface="+mj-lt"/>
              <a:buAutoNum type="arabicPeriod"/>
            </a:pPr>
            <a:r>
              <a:rPr lang="en-US" dirty="0" smtClean="0">
                <a:solidFill>
                  <a:schemeClr val="accent3">
                    <a:lumMod val="75000"/>
                  </a:schemeClr>
                </a:solidFill>
              </a:rPr>
              <a:t>Predictions</a:t>
            </a:r>
          </a:p>
          <a:p>
            <a:pPr marL="514350" indent="-514350">
              <a:buFont typeface="+mj-lt"/>
              <a:buAutoNum type="arabicPeriod"/>
            </a:pPr>
            <a:r>
              <a:rPr lang="en-US" b="1" dirty="0" smtClean="0"/>
              <a:t>Comparison to human choice strategies</a:t>
            </a:r>
          </a:p>
          <a:p>
            <a:pPr marL="514350" indent="-514350">
              <a:buFont typeface="+mj-lt"/>
              <a:buAutoNum type="arabicPeriod"/>
            </a:pPr>
            <a:r>
              <a:rPr lang="en-US" dirty="0" smtClean="0"/>
              <a:t>Conclusion</a:t>
            </a:r>
            <a:endParaRPr lang="en-US" dirty="0"/>
          </a:p>
        </p:txBody>
      </p:sp>
    </p:spTree>
    <p:extLst>
      <p:ext uri="{BB962C8B-B14F-4D97-AF65-F5344CB8AC3E}">
        <p14:creationId xmlns:p14="http://schemas.microsoft.com/office/powerpoint/2010/main" val="19922775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439108"/>
            <a:ext cx="9400031" cy="4351338"/>
          </a:xfrm>
        </p:spPr>
        <p:txBody>
          <a:bodyPr/>
          <a:lstStyle/>
          <a:p>
            <a:pPr marL="514350" indent="-514350">
              <a:lnSpc>
                <a:spcPct val="100000"/>
              </a:lnSpc>
              <a:spcBef>
                <a:spcPts val="0"/>
              </a:spcBef>
              <a:buNone/>
            </a:pPr>
            <a:r>
              <a:rPr lang="de-DE" dirty="0" smtClean="0">
                <a:latin typeface="Avenir Book" charset="0"/>
                <a:ea typeface="Avenir Book" charset="0"/>
                <a:cs typeface="Avenir Book" charset="0"/>
              </a:rPr>
              <a:t>1. People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a:t>
            </a:r>
            <a:r>
              <a:rPr lang="de-DE" dirty="0" err="1" smtClean="0">
                <a:latin typeface="Avenir Book" charset="0"/>
                <a:ea typeface="Avenir Book" charset="0"/>
                <a:cs typeface="Avenir Book" charset="0"/>
              </a:rPr>
              <a:t>noncompensatory</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a:t>
            </a:r>
            <a:r>
              <a:rPr lang="de-DE" dirty="0" smtClean="0">
                <a:latin typeface="Avenir Book" charset="0"/>
                <a:ea typeface="Avenir Book" charset="0"/>
                <a:cs typeface="Avenir Book" charset="0"/>
              </a:rPr>
              <a:t>like </a:t>
            </a:r>
            <a:r>
              <a:rPr lang="de-DE" dirty="0" smtClean="0"/>
              <a:t>TTB</a:t>
            </a:r>
          </a:p>
          <a:p>
            <a:pPr marL="514350" indent="-514350">
              <a:lnSpc>
                <a:spcPct val="100000"/>
              </a:lnSpc>
              <a:spcBef>
                <a:spcPts val="0"/>
              </a:spcBef>
              <a:buNone/>
            </a:pPr>
            <a:r>
              <a:rPr lang="de-DE" dirty="0" err="1" smtClean="0"/>
              <a:t>more</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frequently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probabilities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vary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widely</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solidFill>
                <a:schemeClr val="tx1"/>
              </a:solidFill>
              <a:latin typeface="Avenir Book" charset="0"/>
              <a:ea typeface="Avenir Book" charset="0"/>
              <a:cs typeface="Avenir Book" charset="0"/>
            </a:endParaRPr>
          </a:p>
        </p:txBody>
      </p:sp>
      <p:sp>
        <p:nvSpPr>
          <p:cNvPr id="5" name="TextBox 4"/>
          <p:cNvSpPr txBox="1"/>
          <p:nvPr/>
        </p:nvSpPr>
        <p:spPr>
          <a:xfrm>
            <a:off x="0" y="499359"/>
            <a:ext cx="10366057" cy="793615"/>
          </a:xfrm>
          <a:prstGeom prst="rect">
            <a:avLst/>
          </a:prstGeom>
          <a:noFill/>
        </p:spPr>
        <p:txBody>
          <a:bodyPr wrap="square" rtlCol="0">
            <a:spAutoFit/>
          </a:bodyPr>
          <a:lstStyle/>
          <a:p>
            <a:pPr algn="ctr"/>
            <a:r>
              <a:rPr lang="de-DE" sz="4557" b="1" dirty="0" smtClean="0">
                <a:latin typeface="Avenir Heavy"/>
                <a:cs typeface="Avenir Heavy"/>
                <a:sym typeface="WP IconicSymbolsA"/>
              </a:rPr>
              <a:t>Adaptive </a:t>
            </a:r>
            <a:r>
              <a:rPr lang="de-DE" sz="4557" b="1" dirty="0" err="1" smtClean="0">
                <a:latin typeface="Avenir Heavy"/>
                <a:cs typeface="Avenir Heavy"/>
                <a:sym typeface="WP IconicSymbolsA"/>
              </a:rPr>
              <a:t>Strategy</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Selection</a:t>
            </a:r>
            <a:endParaRPr lang="en-US" sz="4557" dirty="0"/>
          </a:p>
        </p:txBody>
      </p:sp>
      <p:graphicFrame>
        <p:nvGraphicFramePr>
          <p:cNvPr id="2" name="Chart 1"/>
          <p:cNvGraphicFramePr/>
          <p:nvPr>
            <p:extLst>
              <p:ext uri="{D42A27DB-BD31-4B8C-83A1-F6EECF244321}">
                <p14:modId xmlns:p14="http://schemas.microsoft.com/office/powerpoint/2010/main" val="1685863019"/>
              </p:ext>
            </p:extLst>
          </p:nvPr>
        </p:nvGraphicFramePr>
        <p:xfrm>
          <a:off x="1566199" y="2366490"/>
          <a:ext cx="6858000"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16592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Graphic spid="2" grpId="0">
        <p:bldAsOne/>
      </p:bldGraphic>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745"/>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a:t>
            </a:r>
            <a:r>
              <a:rPr lang="de-DE" dirty="0" smtClean="0">
                <a:latin typeface="Avenir Book" charset="0"/>
                <a:ea typeface="Avenir Book" charset="0"/>
                <a:cs typeface="Avenir Book" charset="0"/>
              </a:rPr>
              <a:t>non-</a:t>
            </a:r>
            <a:r>
              <a:rPr lang="de-DE" dirty="0" err="1" smtClean="0">
                <a:latin typeface="Avenir Book" charset="0"/>
                <a:ea typeface="Avenir Book" charset="0"/>
                <a:cs typeface="Avenir Book" charset="0"/>
              </a:rPr>
              <a:t>compensatory</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frequently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probabilities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vary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widely</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solidFill>
                <a:schemeClr val="tx1"/>
              </a:solidFill>
              <a:latin typeface="Avenir Book" charset="0"/>
              <a:ea typeface="Avenir Book" charset="0"/>
              <a:cs typeface="Avenir Book" charset="0"/>
            </a:endParaRPr>
          </a:p>
        </p:txBody>
      </p:sp>
      <p:sp>
        <p:nvSpPr>
          <p:cNvPr id="5" name="TextBox 4"/>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1</a:t>
            </a:r>
            <a:endParaRPr lang="en-US" sz="4557"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5049" y="3035741"/>
            <a:ext cx="7272255" cy="3400917"/>
          </a:xfrm>
          <a:prstGeom prst="rect">
            <a:avLst/>
          </a:prstGeom>
        </p:spPr>
      </p:pic>
      <p:sp>
        <p:nvSpPr>
          <p:cNvPr id="7" name="Rectangle 6"/>
          <p:cNvSpPr/>
          <p:nvPr/>
        </p:nvSpPr>
        <p:spPr>
          <a:xfrm>
            <a:off x="6617368" y="3753854"/>
            <a:ext cx="1082843"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336334" y="3753854"/>
            <a:ext cx="1101940"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4" y="3753563"/>
            <a:ext cx="1010650"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510465" y="3753563"/>
            <a:ext cx="1034710"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6932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745"/>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fast-</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-frugal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frequently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probabilities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vary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widely</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solidFill>
                <a:schemeClr val="tx1"/>
              </a:solidFill>
              <a:latin typeface="Avenir Book" charset="0"/>
              <a:ea typeface="Avenir Book" charset="0"/>
              <a:cs typeface="Avenir Book" charset="0"/>
            </a:endParaRPr>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r="48531" b="50394"/>
          <a:stretch/>
        </p:blipFill>
        <p:spPr>
          <a:xfrm>
            <a:off x="2455664" y="3043251"/>
            <a:ext cx="5250494" cy="3282911"/>
          </a:xfrm>
          <a:prstGeom prst="rect">
            <a:avLst/>
          </a:prstGeom>
        </p:spPr>
      </p:pic>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1</a:t>
            </a:r>
            <a:endParaRPr lang="en-US" sz="4557" dirty="0"/>
          </a:p>
        </p:txBody>
      </p:sp>
    </p:spTree>
    <p:extLst>
      <p:ext uri="{BB962C8B-B14F-4D97-AF65-F5344CB8AC3E}">
        <p14:creationId xmlns:p14="http://schemas.microsoft.com/office/powerpoint/2010/main" val="15255703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745"/>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fast-</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-frugal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frequently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probabilities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vary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widely</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solidFill>
                <a:schemeClr val="tx1"/>
              </a:solidFill>
              <a:latin typeface="Avenir Book" charset="0"/>
              <a:ea typeface="Avenir Book" charset="0"/>
              <a:cs typeface="Avenir Book" charset="0"/>
            </a:endParaRPr>
          </a:p>
        </p:txBody>
      </p:sp>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1</a:t>
            </a:r>
            <a:endParaRPr lang="en-US" sz="4557"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005" t="50545" r="48842"/>
          <a:stretch/>
        </p:blipFill>
        <p:spPr>
          <a:xfrm>
            <a:off x="2617393" y="3324140"/>
            <a:ext cx="5116220" cy="3272917"/>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5258" t="32718" r="59280" b="58016"/>
          <a:stretch/>
        </p:blipFill>
        <p:spPr>
          <a:xfrm>
            <a:off x="4081873" y="5505706"/>
            <a:ext cx="2597496" cy="613243"/>
          </a:xfrm>
          <a:prstGeom prst="rect">
            <a:avLst/>
          </a:prstGeom>
        </p:spPr>
      </p:pic>
    </p:spTree>
    <p:extLst>
      <p:ext uri="{BB962C8B-B14F-4D97-AF65-F5344CB8AC3E}">
        <p14:creationId xmlns:p14="http://schemas.microsoft.com/office/powerpoint/2010/main" val="570444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745"/>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fast-</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-frugal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frequently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probabilities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vary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widely</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solidFill>
                <a:schemeClr val="tx1"/>
              </a:solidFill>
              <a:latin typeface="Avenir Book" charset="0"/>
              <a:ea typeface="Avenir Book" charset="0"/>
              <a:cs typeface="Avenir Book" charset="0"/>
            </a:endParaRPr>
          </a:p>
        </p:txBody>
      </p:sp>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1</a:t>
            </a:r>
            <a:endParaRPr lang="en-US" sz="4557"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52268" b="50394"/>
          <a:stretch/>
        </p:blipFill>
        <p:spPr>
          <a:xfrm>
            <a:off x="2613432" y="3175368"/>
            <a:ext cx="4869205" cy="3282911"/>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16100" t="33025" r="60616" b="58567"/>
          <a:stretch/>
        </p:blipFill>
        <p:spPr>
          <a:xfrm>
            <a:off x="4955425" y="3664911"/>
            <a:ext cx="2375278" cy="556445"/>
          </a:xfrm>
          <a:prstGeom prst="rect">
            <a:avLst/>
          </a:prstGeom>
        </p:spPr>
      </p:pic>
    </p:spTree>
    <p:extLst>
      <p:ext uri="{BB962C8B-B14F-4D97-AF65-F5344CB8AC3E}">
        <p14:creationId xmlns:p14="http://schemas.microsoft.com/office/powerpoint/2010/main" val="198033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228071"/>
            <a:ext cx="9400031" cy="4351338"/>
          </a:xfrm>
        </p:spPr>
        <p:txBody>
          <a:bodyPr/>
          <a:lstStyle/>
          <a:p>
            <a:pPr marL="0" indent="-514350">
              <a:lnSpc>
                <a:spcPct val="100000"/>
              </a:lnSpc>
              <a:spcBef>
                <a:spcPts val="0"/>
              </a:spcBef>
              <a:buNone/>
            </a:pPr>
            <a:r>
              <a:rPr lang="de-DE" dirty="0" smtClean="0">
                <a:latin typeface="Avenir Book" charset="0"/>
                <a:ea typeface="Avenir Book" charset="0"/>
                <a:cs typeface="Avenir Book" charset="0"/>
              </a:rPr>
              <a:t>2. </a:t>
            </a:r>
            <a:r>
              <a:rPr lang="en-US" dirty="0" smtClean="0">
                <a:latin typeface="Avenir Book" charset="0"/>
                <a:ea typeface="Avenir Book" charset="0"/>
                <a:cs typeface="Avenir Book" charset="0"/>
              </a:rPr>
              <a:t>Simple heuristics should be used primarily when the stakes are low.</a:t>
            </a:r>
            <a:endParaRPr lang="de-DE" dirty="0">
              <a:latin typeface="Avenir Book" charset="0"/>
              <a:ea typeface="Avenir Book" charset="0"/>
              <a:cs typeface="Avenir Book" charset="0"/>
            </a:endParaRP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p:sp>
        <p:nvSpPr>
          <p:cNvPr id="12" name="TextBox 11"/>
          <p:cNvSpPr txBox="1"/>
          <p:nvPr/>
        </p:nvSpPr>
        <p:spPr>
          <a:xfrm>
            <a:off x="0" y="499359"/>
            <a:ext cx="10287000" cy="793615"/>
          </a:xfrm>
          <a:prstGeom prst="rect">
            <a:avLst/>
          </a:prstGeom>
          <a:noFill/>
        </p:spPr>
        <p:txBody>
          <a:bodyPr wrap="square" rtlCol="0">
            <a:spAutoFit/>
          </a:bodyPr>
          <a:lstStyle/>
          <a:p>
            <a:pPr algn="ctr"/>
            <a:r>
              <a:rPr lang="de-DE" sz="4557" b="1" dirty="0" smtClean="0">
                <a:latin typeface="Avenir Heavy"/>
                <a:cs typeface="Avenir Heavy"/>
                <a:sym typeface="WP IconicSymbolsA"/>
              </a:rPr>
              <a:t>Adaptive </a:t>
            </a:r>
            <a:r>
              <a:rPr lang="de-DE" sz="4557" b="1" dirty="0" err="1" smtClean="0">
                <a:latin typeface="Avenir Heavy"/>
                <a:cs typeface="Avenir Heavy"/>
                <a:sym typeface="WP IconicSymbolsA"/>
              </a:rPr>
              <a:t>Strategy</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Selection</a:t>
            </a:r>
            <a:endParaRPr lang="en-US" sz="4557" dirty="0"/>
          </a:p>
        </p:txBody>
      </p:sp>
      <p:graphicFrame>
        <p:nvGraphicFramePr>
          <p:cNvPr id="2" name="Chart 1"/>
          <p:cNvGraphicFramePr/>
          <p:nvPr>
            <p:extLst>
              <p:ext uri="{D42A27DB-BD31-4B8C-83A1-F6EECF244321}">
                <p14:modId xmlns:p14="http://schemas.microsoft.com/office/powerpoint/2010/main" val="1659990666"/>
              </p:ext>
            </p:extLst>
          </p:nvPr>
        </p:nvGraphicFramePr>
        <p:xfrm>
          <a:off x="3017519" y="2482407"/>
          <a:ext cx="68580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p:cNvSpPr/>
          <p:nvPr/>
        </p:nvSpPr>
        <p:spPr>
          <a:xfrm>
            <a:off x="475488" y="4042825"/>
            <a:ext cx="1433213" cy="584775"/>
          </a:xfrm>
          <a:prstGeom prst="rect">
            <a:avLst/>
          </a:prstGeom>
        </p:spPr>
        <p:txBody>
          <a:bodyPr wrap="none">
            <a:spAutoFit/>
          </a:bodyPr>
          <a:lstStyle/>
          <a:p>
            <a:r>
              <a:rPr lang="en-US" sz="3200" smtClean="0"/>
              <a:t>People:</a:t>
            </a:r>
            <a:endParaRPr lang="en-US" sz="3200" dirty="0"/>
          </a:p>
        </p:txBody>
      </p:sp>
    </p:spTree>
    <p:extLst>
      <p:ext uri="{BB962C8B-B14F-4D97-AF65-F5344CB8AC3E}">
        <p14:creationId xmlns:p14="http://schemas.microsoft.com/office/powerpoint/2010/main" val="987993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2" grpId="0">
        <p:bldAsOne/>
      </p:bldGraphic>
      <p:bldP spid="4" grpId="0"/>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SAT-TTB,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random</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choice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primarily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low</a:t>
                </a:r>
                <a:r>
                  <a:rPr lang="de-DE" dirty="0">
                    <a:latin typeface="Avenir Book" charset="0"/>
                    <a:ea typeface="Avenir Book" charset="0"/>
                    <a:cs typeface="Avenir Book" charset="0"/>
                  </a:rPr>
                  <a:t>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$0.25</m:t>
                    </m:r>
                  </m:oMath>
                </a14:m>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rather</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than</a:t>
                </a:r>
                <a:r>
                  <a:rPr lang="de-DE" dirty="0">
                    <a:latin typeface="Avenir Book" charset="0"/>
                    <a:ea typeface="Avenir Book" charset="0"/>
                    <a:cs typeface="Avenir Book" charset="0"/>
                  </a:rPr>
                  <a:t> high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$9.99</m:t>
                    </m:r>
                  </m:oMath>
                </a14:m>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75488" y="1550046"/>
                <a:ext cx="9400031" cy="4351338"/>
              </a:xfrm>
              <a:blipFill rotWithShape="0">
                <a:blip r:embed="rId3"/>
                <a:stretch>
                  <a:fillRect l="-1297" t="-1401"/>
                </a:stretch>
              </a:blipFill>
            </p:spPr>
            <p:txBody>
              <a:bodyPr/>
              <a:lstStyle/>
              <a:p>
                <a:r>
                  <a:rPr lang="en-US">
                    <a:noFill/>
                  </a:rPr>
                  <a:t> </a:t>
                </a:r>
              </a:p>
            </p:txBody>
          </p:sp>
        </mc:Fallback>
      </mc:AlternateContent>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5049" y="3035741"/>
            <a:ext cx="7272255" cy="3400917"/>
          </a:xfrm>
          <a:prstGeom prst="rect">
            <a:avLst/>
          </a:prstGeom>
        </p:spPr>
      </p:pic>
      <p:sp>
        <p:nvSpPr>
          <p:cNvPr id="7" name="Rectangle 6"/>
          <p:cNvSpPr/>
          <p:nvPr/>
        </p:nvSpPr>
        <p:spPr>
          <a:xfrm>
            <a:off x="6617368" y="3753854"/>
            <a:ext cx="2200061"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23806" y="3753563"/>
            <a:ext cx="2221369"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2</a:t>
            </a:r>
            <a:endParaRPr lang="en-US" sz="4557" dirty="0"/>
          </a:p>
        </p:txBody>
      </p:sp>
      <p:sp>
        <p:nvSpPr>
          <p:cNvPr id="13" name="Rectangle 12"/>
          <p:cNvSpPr/>
          <p:nvPr/>
        </p:nvSpPr>
        <p:spPr>
          <a:xfrm>
            <a:off x="6617368" y="4114800"/>
            <a:ext cx="2200061"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323806" y="4114509"/>
            <a:ext cx="2221369"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617368" y="4475746"/>
            <a:ext cx="2200061"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323806" y="4475455"/>
            <a:ext cx="2221369"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1072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SAT-TTB,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random</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choice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primarily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low</a:t>
                </a:r>
                <a:r>
                  <a:rPr lang="de-DE" dirty="0">
                    <a:latin typeface="Avenir Book" charset="0"/>
                    <a:ea typeface="Avenir Book" charset="0"/>
                    <a:cs typeface="Avenir Book" charset="0"/>
                  </a:rPr>
                  <a:t>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$0.25</m:t>
                    </m:r>
                  </m:oMath>
                </a14:m>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rather</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than</a:t>
                </a:r>
                <a:r>
                  <a:rPr lang="de-DE" dirty="0">
                    <a:latin typeface="Avenir Book" charset="0"/>
                    <a:ea typeface="Avenir Book" charset="0"/>
                    <a:cs typeface="Avenir Book" charset="0"/>
                  </a:rPr>
                  <a:t> high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$9.99</m:t>
                    </m:r>
                  </m:oMath>
                </a14:m>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75488" y="1550046"/>
                <a:ext cx="9400031" cy="4351338"/>
              </a:xfrm>
              <a:blipFill rotWithShape="0">
                <a:blip r:embed="rId3"/>
                <a:stretch>
                  <a:fillRect l="-1297" t="-1401"/>
                </a:stretch>
              </a:blipFill>
            </p:spPr>
            <p:txBody>
              <a:bodyPr/>
              <a:lstStyle/>
              <a:p>
                <a:r>
                  <a:rPr lang="en-US">
                    <a:noFill/>
                  </a:rPr>
                  <a:t> </a:t>
                </a:r>
              </a:p>
            </p:txBody>
          </p:sp>
        </mc:Fallback>
      </mc:AlternateContent>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2</a:t>
            </a:r>
            <a:endParaRPr lang="en-US" sz="4557" dirty="0"/>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r="48531" b="50394"/>
          <a:stretch/>
        </p:blipFill>
        <p:spPr>
          <a:xfrm>
            <a:off x="2455664" y="3043251"/>
            <a:ext cx="5250494" cy="3282911"/>
          </a:xfrm>
          <a:prstGeom prst="rect">
            <a:avLst/>
          </a:prstGeom>
        </p:spPr>
      </p:pic>
    </p:spTree>
    <p:extLst>
      <p:ext uri="{BB962C8B-B14F-4D97-AF65-F5344CB8AC3E}">
        <p14:creationId xmlns:p14="http://schemas.microsoft.com/office/powerpoint/2010/main" val="6767621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71500" y="365127"/>
            <a:ext cx="9144000" cy="1325563"/>
          </a:xfrm>
        </p:spPr>
        <p:txBody>
          <a:bodyPr/>
          <a:lstStyle/>
          <a:p>
            <a:r>
              <a:rPr lang="en-US" dirty="0" smtClean="0"/>
              <a:t>Bounded Optimality </a:t>
            </a:r>
            <a:r>
              <a:rPr lang="en-US" sz="2800" dirty="0"/>
              <a:t>(Russell &amp; Subramanian, 95)</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783535" y="1847850"/>
                <a:ext cx="8825948" cy="4686300"/>
              </a:xfrm>
            </p:spPr>
            <p:txBody>
              <a:bodyPr>
                <a:normAutofit/>
              </a:bodyPr>
              <a:lstStyle/>
              <a:p>
                <a:pPr marL="514350" indent="-514350">
                  <a:buFont typeface="+mj-lt"/>
                  <a:buAutoNum type="arabicPeriod"/>
                </a:pPr>
                <a:r>
                  <a:rPr lang="en-US" dirty="0" smtClean="0"/>
                  <a:t>Agent with </a:t>
                </a:r>
                <a:r>
                  <a:rPr lang="en-US" u="sng" dirty="0" smtClean="0"/>
                  <a:t>performance-limited </a:t>
                </a:r>
                <a:r>
                  <a:rPr lang="en-US" dirty="0" smtClean="0"/>
                  <a:t>hardware (</a:t>
                </a:r>
                <a:r>
                  <a:rPr lang="en-US" dirty="0" smtClean="0">
                    <a:solidFill>
                      <a:schemeClr val="accent2"/>
                    </a:solidFill>
                  </a:rPr>
                  <a:t>H</a:t>
                </a:r>
                <a:r>
                  <a:rPr lang="en-US" dirty="0" smtClean="0"/>
                  <a:t>)</a:t>
                </a:r>
              </a:p>
              <a:p>
                <a:pPr marL="514350" indent="-514350">
                  <a:buFont typeface="+mj-lt"/>
                  <a:buAutoNum type="arabicPeriod"/>
                </a:pPr>
                <a:endParaRPr lang="en-US" dirty="0"/>
              </a:p>
              <a:p>
                <a:pPr marL="514350" indent="-514350">
                  <a:buFont typeface="+mj-lt"/>
                  <a:buAutoNum type="arabicPeriod"/>
                </a:pPr>
                <a:r>
                  <a:rPr lang="en-US" dirty="0" smtClean="0"/>
                  <a:t>Agent interacts with </a:t>
                </a:r>
                <a:r>
                  <a:rPr lang="en-US" dirty="0" smtClean="0">
                    <a:solidFill>
                      <a:srgbClr val="005493"/>
                    </a:solidFill>
                  </a:rPr>
                  <a:t>environment</a:t>
                </a:r>
                <a:r>
                  <a:rPr lang="en-US" dirty="0" smtClean="0"/>
                  <a:t> </a:t>
                </a:r>
                <a:r>
                  <a:rPr lang="en-US" i="1" dirty="0" smtClean="0">
                    <a:solidFill>
                      <a:srgbClr val="005493"/>
                    </a:solidFill>
                  </a:rPr>
                  <a:t>E</a:t>
                </a:r>
                <a:r>
                  <a:rPr lang="en-US" dirty="0" smtClean="0"/>
                  <a:t> in </a:t>
                </a:r>
                <a:r>
                  <a:rPr lang="en-US" u="sng" dirty="0" smtClean="0"/>
                  <a:t>real-time</a:t>
                </a:r>
                <a:r>
                  <a:rPr lang="en-US" dirty="0" smtClean="0"/>
                  <a:t>.</a:t>
                </a:r>
              </a:p>
              <a:p>
                <a:pPr marL="514350" indent="-514350">
                  <a:buFont typeface="+mj-lt"/>
                  <a:buAutoNum type="arabicPeriod"/>
                </a:pPr>
                <a:endParaRPr lang="en-US" dirty="0"/>
              </a:p>
              <a:p>
                <a:pPr marL="514350" indent="-514350">
                  <a:buFont typeface="+mj-lt"/>
                  <a:buAutoNum type="arabicPeriod"/>
                </a:pPr>
                <a:r>
                  <a:rPr lang="en-US" dirty="0" smtClean="0"/>
                  <a:t>Find </a:t>
                </a:r>
                <a:r>
                  <a:rPr lang="en-US" u="sng" dirty="0" smtClean="0">
                    <a:solidFill>
                      <a:srgbClr val="FF0000"/>
                    </a:solidFill>
                  </a:rPr>
                  <a:t>program</a:t>
                </a:r>
                <a:r>
                  <a:rPr lang="en-US" dirty="0" smtClean="0">
                    <a:solidFill>
                      <a:srgbClr val="FF0000"/>
                    </a:solidFill>
                  </a:rPr>
                  <a:t> </a:t>
                </a:r>
                <a14:m>
                  <m:oMath xmlns:m="http://schemas.openxmlformats.org/officeDocument/2006/math">
                    <m:r>
                      <a:rPr lang="en-US" b="0" i="1" smtClean="0">
                        <a:solidFill>
                          <a:srgbClr val="FF0000"/>
                        </a:solidFill>
                        <a:latin typeface="Cambria Math" charset="0"/>
                      </a:rPr>
                      <m:t>𝑝</m:t>
                    </m:r>
                  </m:oMath>
                </a14:m>
                <a:r>
                  <a:rPr lang="en-US" dirty="0" smtClean="0"/>
                  <a:t> that maximizes the expected </a:t>
                </a:r>
                <a:r>
                  <a:rPr lang="en-US" u="sng" dirty="0" smtClean="0"/>
                  <a:t>utility of resulting world states</a:t>
                </a:r>
                <a:r>
                  <a:rPr lang="en-US" dirty="0" smtClean="0"/>
                  <a:t> subject to </a:t>
                </a:r>
                <a:r>
                  <a:rPr lang="en-US" u="sng" dirty="0" smtClean="0"/>
                  <a:t>hardware constraints</a:t>
                </a:r>
                <a:r>
                  <a:rPr lang="en-US" dirty="0" smtClean="0"/>
                  <a:t>: </a:t>
                </a:r>
                <a:br>
                  <a:rPr lang="en-US" dirty="0" smtClean="0"/>
                </a:br>
                <a:r>
                  <a:rPr lang="en-US" dirty="0"/>
                  <a:t/>
                </a:r>
                <a:br>
                  <a:rPr lang="en-US" dirty="0"/>
                </a:br>
                <a:r>
                  <a:rPr lang="en-US" i="1" dirty="0" smtClean="0"/>
                  <a:t>	</a:t>
                </a:r>
                <a14:m>
                  <m:oMath xmlns:m="http://schemas.openxmlformats.org/officeDocument/2006/math">
                    <m:sSub>
                      <m:sSubPr>
                        <m:ctrlPr>
                          <a:rPr lang="en-US" sz="3200" i="1">
                            <a:latin typeface="Cambria Math" charset="0"/>
                          </a:rPr>
                        </m:ctrlPr>
                      </m:sSubPr>
                      <m:e>
                        <m:r>
                          <a:rPr lang="en-US" sz="3200" i="1">
                            <a:latin typeface="Cambria Math" charset="0"/>
                          </a:rPr>
                          <m:t>𝑝</m:t>
                        </m:r>
                      </m:e>
                      <m:sub>
                        <m:r>
                          <m:rPr>
                            <m:sty m:val="p"/>
                          </m:rPr>
                          <a:rPr lang="en-US" sz="3200">
                            <a:latin typeface="Cambria Math" charset="0"/>
                          </a:rPr>
                          <m:t>opt</m:t>
                        </m:r>
                      </m:sub>
                    </m:sSub>
                    <m:r>
                      <a:rPr lang="en-US" sz="3200" i="1">
                        <a:latin typeface="Cambria Math" charset="0"/>
                      </a:rPr>
                      <m:t>=</m:t>
                    </m:r>
                    <m:func>
                      <m:funcPr>
                        <m:ctrlPr>
                          <a:rPr lang="en-US" sz="3200" i="1">
                            <a:latin typeface="Cambria Math" charset="0"/>
                          </a:rPr>
                        </m:ctrlPr>
                      </m:funcPr>
                      <m:fName>
                        <m:r>
                          <m:rPr>
                            <m:sty m:val="p"/>
                          </m:rPr>
                          <a:rPr lang="en-US" sz="3200">
                            <a:latin typeface="Cambria Math" charset="0"/>
                          </a:rPr>
                          <m:t>arg</m:t>
                        </m:r>
                      </m:fName>
                      <m:e>
                        <m:func>
                          <m:funcPr>
                            <m:ctrlPr>
                              <a:rPr lang="en-US" sz="3200" i="1">
                                <a:latin typeface="Cambria Math" charset="0"/>
                              </a:rPr>
                            </m:ctrlPr>
                          </m:funcPr>
                          <m:fName>
                            <m:limLow>
                              <m:limLowPr>
                                <m:ctrlPr>
                                  <a:rPr lang="en-US" sz="3200" i="1">
                                    <a:latin typeface="Cambria Math" charset="0"/>
                                  </a:rPr>
                                </m:ctrlPr>
                              </m:limLowPr>
                              <m:e>
                                <m:r>
                                  <m:rPr>
                                    <m:sty m:val="p"/>
                                  </m:rPr>
                                  <a:rPr lang="en-US" sz="3200">
                                    <a:latin typeface="Cambria Math" charset="0"/>
                                  </a:rPr>
                                  <m:t>max</m:t>
                                </m:r>
                              </m:e>
                              <m:lim>
                                <m:r>
                                  <a:rPr lang="en-US" sz="3200" i="1">
                                    <a:solidFill>
                                      <a:srgbClr val="FF0000"/>
                                    </a:solidFill>
                                    <a:latin typeface="Cambria Math" charset="0"/>
                                  </a:rPr>
                                  <m:t>𝑝</m:t>
                                </m:r>
                                <m:r>
                                  <a:rPr lang="en-US" sz="3200" i="1">
                                    <a:solidFill>
                                      <a:srgbClr val="FF0000"/>
                                    </a:solidFill>
                                    <a:latin typeface="Cambria Math" charset="0"/>
                                  </a:rPr>
                                  <m:t>∈</m:t>
                                </m:r>
                                <m:sSub>
                                  <m:sSubPr>
                                    <m:ctrlPr>
                                      <a:rPr lang="en-US" sz="3200" i="1">
                                        <a:solidFill>
                                          <a:srgbClr val="FF0000"/>
                                        </a:solidFill>
                                        <a:latin typeface="Cambria Math" charset="0"/>
                                      </a:rPr>
                                    </m:ctrlPr>
                                  </m:sSubPr>
                                  <m:e>
                                    <m:r>
                                      <a:rPr lang="en-US" sz="3200" i="1">
                                        <a:solidFill>
                                          <a:srgbClr val="FF0000"/>
                                        </a:solidFill>
                                        <a:latin typeface="Cambria Math" charset="0"/>
                                      </a:rPr>
                                      <m:t>𝑃</m:t>
                                    </m:r>
                                  </m:e>
                                  <m:sub>
                                    <m:r>
                                      <a:rPr lang="en-US" sz="3200" i="1">
                                        <a:solidFill>
                                          <a:srgbClr val="FF0000"/>
                                        </a:solidFill>
                                        <a:latin typeface="Cambria Math" charset="0"/>
                                      </a:rPr>
                                      <m:t>𝐻</m:t>
                                    </m:r>
                                  </m:sub>
                                </m:sSub>
                              </m:lim>
                            </m:limLow>
                          </m:fName>
                          <m:e>
                            <m:r>
                              <a:rPr lang="en-US" sz="3200" i="1">
                                <a:latin typeface="Cambria Math" charset="0"/>
                                <a:ea typeface="Cambria Math" charset="0"/>
                                <a:cs typeface="Cambria Math" charset="0"/>
                              </a:rPr>
                              <m:t>𝔼</m:t>
                            </m:r>
                            <m:d>
                              <m:dPr>
                                <m:begChr m:val="["/>
                                <m:endChr m:val="]"/>
                                <m:ctrlPr>
                                  <a:rPr lang="pt-BR" sz="3200" i="1">
                                    <a:latin typeface="Cambria Math" charset="0"/>
                                    <a:ea typeface="Cambria Math" charset="0"/>
                                    <a:cs typeface="Cambria Math" charset="0"/>
                                  </a:rPr>
                                </m:ctrlPr>
                              </m:dPr>
                              <m:e>
                                <m:r>
                                  <a:rPr lang="en-US" sz="3200" i="1">
                                    <a:solidFill>
                                      <a:srgbClr val="0096FF"/>
                                    </a:solidFill>
                                    <a:latin typeface="Cambria Math" charset="0"/>
                                  </a:rPr>
                                  <m:t>𝑢</m:t>
                                </m:r>
                                <m:r>
                                  <a:rPr lang="en-US" sz="3200" i="1">
                                    <a:latin typeface="Cambria Math" charset="0"/>
                                  </a:rPr>
                                  <m:t>(</m:t>
                                </m:r>
                                <m:r>
                                  <m:rPr>
                                    <m:sty m:val="p"/>
                                  </m:rPr>
                                  <a:rPr lang="en-US" sz="3200">
                                    <a:solidFill>
                                      <a:srgbClr val="005493"/>
                                    </a:solidFill>
                                    <a:latin typeface="Cambria Math" charset="0"/>
                                  </a:rPr>
                                  <m:t>result</m:t>
                                </m:r>
                                <m:r>
                                  <a:rPr lang="en-US" sz="3200">
                                    <a:latin typeface="Cambria Math" charset="0"/>
                                  </a:rPr>
                                  <m:t>(</m:t>
                                </m:r>
                                <m:r>
                                  <a:rPr lang="en-US" sz="3200" i="1">
                                    <a:solidFill>
                                      <a:srgbClr val="FF0000"/>
                                    </a:solidFill>
                                    <a:latin typeface="Cambria Math" charset="0"/>
                                  </a:rPr>
                                  <m:t>𝑝</m:t>
                                </m:r>
                                <m:r>
                                  <a:rPr lang="en-US" sz="3200">
                                    <a:latin typeface="Cambria Math" charset="0"/>
                                  </a:rPr>
                                  <m:t>,</m:t>
                                </m:r>
                                <m:r>
                                  <a:rPr lang="en-US" sz="3200" i="1">
                                    <a:solidFill>
                                      <a:schemeClr val="accent2"/>
                                    </a:solidFill>
                                    <a:latin typeface="Cambria Math" charset="0"/>
                                  </a:rPr>
                                  <m:t>𝐻</m:t>
                                </m:r>
                                <m:r>
                                  <a:rPr lang="en-US" sz="3200">
                                    <a:latin typeface="Cambria Math" charset="0"/>
                                  </a:rPr>
                                  <m:t>,</m:t>
                                </m:r>
                                <m:r>
                                  <a:rPr lang="en-US" sz="3200" i="1">
                                    <a:solidFill>
                                      <a:srgbClr val="005493"/>
                                    </a:solidFill>
                                    <a:latin typeface="Cambria Math" charset="0"/>
                                  </a:rPr>
                                  <m:t>𝐸</m:t>
                                </m:r>
                                <m:r>
                                  <a:rPr lang="en-US" sz="3200">
                                    <a:latin typeface="Cambria Math" charset="0"/>
                                  </a:rPr>
                                  <m:t>,</m:t>
                                </m:r>
                                <m:sSub>
                                  <m:sSubPr>
                                    <m:ctrlPr>
                                      <a:rPr lang="en-US" sz="3200" i="1">
                                        <a:solidFill>
                                          <a:srgbClr val="7030A0"/>
                                        </a:solidFill>
                                        <a:latin typeface="Cambria Math" charset="0"/>
                                      </a:rPr>
                                    </m:ctrlPr>
                                  </m:sSubPr>
                                  <m:e>
                                    <m:r>
                                      <a:rPr lang="en-US" sz="3200" i="1">
                                        <a:solidFill>
                                          <a:srgbClr val="7030A0"/>
                                        </a:solidFill>
                                        <a:latin typeface="Cambria Math" charset="0"/>
                                      </a:rPr>
                                      <m:t>𝑠</m:t>
                                    </m:r>
                                  </m:e>
                                  <m:sub>
                                    <m:r>
                                      <a:rPr lang="en-US" sz="3200">
                                        <a:solidFill>
                                          <a:srgbClr val="7030A0"/>
                                        </a:solidFill>
                                        <a:latin typeface="Cambria Math" charset="0"/>
                                      </a:rPr>
                                      <m:t>0</m:t>
                                    </m:r>
                                  </m:sub>
                                </m:sSub>
                                <m:r>
                                  <a:rPr lang="en-US" sz="3200">
                                    <a:latin typeface="Cambria Math" charset="0"/>
                                  </a:rPr>
                                  <m:t>)</m:t>
                                </m:r>
                                <m:r>
                                  <a:rPr lang="en-US" sz="3200" i="1">
                                    <a:latin typeface="Cambria Math" charset="0"/>
                                  </a:rPr>
                                  <m:t>)</m:t>
                                </m:r>
                              </m:e>
                            </m:d>
                          </m:e>
                        </m:func>
                      </m:e>
                    </m:func>
                  </m:oMath>
                </a14:m>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12035" y="1847850"/>
                <a:ext cx="8825948" cy="4686300"/>
              </a:xfrm>
              <a:blipFill rotWithShape="0">
                <a:blip r:embed="rId3"/>
                <a:stretch>
                  <a:fillRect l="-1450" t="-2341"/>
                </a:stretch>
              </a:blipFill>
            </p:spPr>
            <p:txBody>
              <a:bodyPr/>
              <a:lstStyle/>
              <a:p>
                <a:r>
                  <a:rPr lang="en-US">
                    <a:noFill/>
                  </a:rPr>
                  <a:t> </a:t>
                </a:r>
              </a:p>
            </p:txBody>
          </p:sp>
        </mc:Fallback>
      </mc:AlternateContent>
      <p:sp>
        <p:nvSpPr>
          <p:cNvPr id="4" name="TextBox 3"/>
          <p:cNvSpPr txBox="1"/>
          <p:nvPr/>
        </p:nvSpPr>
        <p:spPr>
          <a:xfrm>
            <a:off x="7696782" y="4678018"/>
            <a:ext cx="1561518" cy="461665"/>
          </a:xfrm>
          <a:prstGeom prst="rect">
            <a:avLst/>
          </a:prstGeom>
          <a:noFill/>
        </p:spPr>
        <p:txBody>
          <a:bodyPr wrap="none" rtlCol="0">
            <a:spAutoFit/>
          </a:bodyPr>
          <a:lstStyle/>
          <a:p>
            <a:r>
              <a:rPr lang="en-US" sz="2400" dirty="0">
                <a:solidFill>
                  <a:srgbClr val="7030A0"/>
                </a:solidFill>
              </a:rPr>
              <a:t>initial state</a:t>
            </a:r>
          </a:p>
        </p:txBody>
      </p:sp>
      <p:sp>
        <p:nvSpPr>
          <p:cNvPr id="5" name="TextBox 4"/>
          <p:cNvSpPr txBox="1"/>
          <p:nvPr/>
        </p:nvSpPr>
        <p:spPr>
          <a:xfrm>
            <a:off x="4221213" y="4660011"/>
            <a:ext cx="2984215" cy="461665"/>
          </a:xfrm>
          <a:prstGeom prst="rect">
            <a:avLst/>
          </a:prstGeom>
          <a:noFill/>
        </p:spPr>
        <p:txBody>
          <a:bodyPr wrap="none" rtlCol="0">
            <a:spAutoFit/>
          </a:bodyPr>
          <a:lstStyle/>
          <a:p>
            <a:r>
              <a:rPr lang="en-US" sz="2400" dirty="0">
                <a:solidFill>
                  <a:srgbClr val="005493"/>
                </a:solidFill>
              </a:rPr>
              <a:t>seq. of resulting states</a:t>
            </a:r>
            <a:endParaRPr lang="en-US" dirty="0">
              <a:solidFill>
                <a:srgbClr val="005493"/>
              </a:solidFill>
            </a:endParaRPr>
          </a:p>
        </p:txBody>
      </p:sp>
      <p:sp>
        <p:nvSpPr>
          <p:cNvPr id="11" name="TextBox 10"/>
          <p:cNvSpPr txBox="1"/>
          <p:nvPr/>
        </p:nvSpPr>
        <p:spPr>
          <a:xfrm>
            <a:off x="3443868" y="5860315"/>
            <a:ext cx="2591030" cy="830997"/>
          </a:xfrm>
          <a:prstGeom prst="rect">
            <a:avLst/>
          </a:prstGeom>
          <a:noFill/>
        </p:spPr>
        <p:txBody>
          <a:bodyPr wrap="none" rtlCol="0">
            <a:spAutoFit/>
          </a:bodyPr>
          <a:lstStyle/>
          <a:p>
            <a:r>
              <a:rPr lang="en-US" sz="2400" dirty="0" smtClean="0">
                <a:solidFill>
                  <a:srgbClr val="FF0000"/>
                </a:solidFill>
              </a:rPr>
              <a:t>feasible </a:t>
            </a:r>
            <a:br>
              <a:rPr lang="en-US" sz="2400" dirty="0" smtClean="0">
                <a:solidFill>
                  <a:srgbClr val="FF0000"/>
                </a:solidFill>
              </a:rPr>
            </a:br>
            <a:r>
              <a:rPr lang="en-US" sz="2400" dirty="0" smtClean="0">
                <a:solidFill>
                  <a:srgbClr val="FF0000"/>
                </a:solidFill>
              </a:rPr>
              <a:t>cognitive strategies</a:t>
            </a:r>
            <a:endParaRPr lang="en-US" sz="2400" dirty="0">
              <a:solidFill>
                <a:srgbClr val="FF0000"/>
              </a:solidFill>
            </a:endParaRPr>
          </a:p>
        </p:txBody>
      </p:sp>
    </p:spTree>
    <p:extLst>
      <p:ext uri="{BB962C8B-B14F-4D97-AF65-F5344CB8AC3E}">
        <p14:creationId xmlns:p14="http://schemas.microsoft.com/office/powerpoint/2010/main" val="17572924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11" grpId="0"/>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SAT-TTB,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random</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choice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primarily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low</a:t>
                </a:r>
                <a:r>
                  <a:rPr lang="de-DE" dirty="0">
                    <a:latin typeface="Avenir Book" charset="0"/>
                    <a:ea typeface="Avenir Book" charset="0"/>
                    <a:cs typeface="Avenir Book" charset="0"/>
                  </a:rPr>
                  <a:t>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$0.25</m:t>
                    </m:r>
                  </m:oMath>
                </a14:m>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rather</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than</a:t>
                </a:r>
                <a:r>
                  <a:rPr lang="de-DE" dirty="0">
                    <a:latin typeface="Avenir Book" charset="0"/>
                    <a:ea typeface="Avenir Book" charset="0"/>
                    <a:cs typeface="Avenir Book" charset="0"/>
                  </a:rPr>
                  <a:t> high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$9.99</m:t>
                    </m:r>
                  </m:oMath>
                </a14:m>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75488" y="1550046"/>
                <a:ext cx="9400031" cy="4351338"/>
              </a:xfrm>
              <a:blipFill rotWithShape="0">
                <a:blip r:embed="rId3"/>
                <a:stretch>
                  <a:fillRect l="-1297" t="-1401"/>
                </a:stretch>
              </a:blipFill>
            </p:spPr>
            <p:txBody>
              <a:bodyPr/>
              <a:lstStyle/>
              <a:p>
                <a:r>
                  <a:rPr lang="en-US">
                    <a:noFill/>
                  </a:rPr>
                  <a:t> </a:t>
                </a:r>
              </a:p>
            </p:txBody>
          </p:sp>
        </mc:Fallback>
      </mc:AlternateContent>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2</a:t>
            </a:r>
            <a:endParaRPr lang="en-US" sz="4557" dirty="0"/>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51310" t="50126"/>
          <a:stretch/>
        </p:blipFill>
        <p:spPr>
          <a:xfrm>
            <a:off x="2621258" y="3203571"/>
            <a:ext cx="4967001" cy="3300646"/>
          </a:xfrm>
          <a:prstGeom prst="rect">
            <a:avLst/>
          </a:prstGeom>
        </p:spPr>
      </p:pic>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15258" t="32718" r="59280" b="58016"/>
          <a:stretch/>
        </p:blipFill>
        <p:spPr>
          <a:xfrm>
            <a:off x="4174201" y="5452352"/>
            <a:ext cx="2597496" cy="613243"/>
          </a:xfrm>
          <a:prstGeom prst="rect">
            <a:avLst/>
          </a:prstGeom>
        </p:spPr>
      </p:pic>
    </p:spTree>
    <p:extLst>
      <p:ext uri="{BB962C8B-B14F-4D97-AF65-F5344CB8AC3E}">
        <p14:creationId xmlns:p14="http://schemas.microsoft.com/office/powerpoint/2010/main" val="18004513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a:latin typeface="Avenir Book" charset="0"/>
                    <a:ea typeface="Avenir Book" charset="0"/>
                    <a:cs typeface="Avenir Book" charset="0"/>
                  </a:rPr>
                  <a:t>People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like TTB, SAT-TTB,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random</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choice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primarily</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low</a:t>
                </a:r>
                <a:r>
                  <a:rPr lang="de-DE" dirty="0">
                    <a:latin typeface="Avenir Book" charset="0"/>
                    <a:ea typeface="Avenir Book" charset="0"/>
                    <a:cs typeface="Avenir Book" charset="0"/>
                  </a:rPr>
                  <a:t>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$0.25</m:t>
                    </m:r>
                  </m:oMath>
                </a14:m>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rather</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than</a:t>
                </a:r>
                <a:r>
                  <a:rPr lang="de-DE" dirty="0">
                    <a:latin typeface="Avenir Book" charset="0"/>
                    <a:ea typeface="Avenir Book" charset="0"/>
                    <a:cs typeface="Avenir Book" charset="0"/>
                  </a:rPr>
                  <a:t> high (</a:t>
                </a:r>
                <a14:m>
                  <m:oMath xmlns:m="http://schemas.openxmlformats.org/officeDocument/2006/math">
                    <m:r>
                      <a:rPr lang="de-DE" i="1" dirty="0">
                        <a:latin typeface="Cambria Math" charset="0"/>
                        <a:ea typeface="Avenir Book" charset="0"/>
                        <a:cs typeface="Avenir Book" charset="0"/>
                      </a:rPr>
                      <m:t>$0.01</m:t>
                    </m:r>
                    <m:r>
                      <a:rPr lang="en-US" i="1" dirty="0">
                        <a:latin typeface="Cambria Math" charset="0"/>
                        <a:ea typeface="Avenir Book" charset="0"/>
                        <a:cs typeface="Avenir Book" charset="0"/>
                      </a:rPr>
                      <m:t>—</m:t>
                    </m:r>
                    <m:r>
                      <a:rPr lang="de-DE" i="1" dirty="0">
                        <a:latin typeface="Cambria Math" charset="0"/>
                        <a:ea typeface="Avenir Book" charset="0"/>
                        <a:cs typeface="Avenir Book" charset="0"/>
                      </a:rPr>
                      <m:t>$9.99</m:t>
                    </m:r>
                  </m:oMath>
                </a14:m>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75488" y="1550046"/>
                <a:ext cx="9400031" cy="4351338"/>
              </a:xfrm>
              <a:blipFill rotWithShape="0">
                <a:blip r:embed="rId3"/>
                <a:stretch>
                  <a:fillRect l="-1297" t="-1401"/>
                </a:stretch>
              </a:blipFill>
            </p:spPr>
            <p:txBody>
              <a:bodyPr/>
              <a:lstStyle/>
              <a:p>
                <a:r>
                  <a:rPr lang="en-US">
                    <a:noFill/>
                  </a:rPr>
                  <a:t> </a:t>
                </a:r>
              </a:p>
            </p:txBody>
          </p:sp>
        </mc:Fallback>
      </mc:AlternateContent>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2</a:t>
            </a:r>
            <a:endParaRPr lang="en-US" sz="4557" dirty="0"/>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1005" t="50545" r="48842"/>
          <a:stretch/>
        </p:blipFill>
        <p:spPr>
          <a:xfrm>
            <a:off x="2617393" y="3324140"/>
            <a:ext cx="5116220" cy="3272917"/>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5258" t="32718" r="59280" b="58016"/>
          <a:stretch/>
        </p:blipFill>
        <p:spPr>
          <a:xfrm>
            <a:off x="4071169" y="5452352"/>
            <a:ext cx="2597496" cy="613243"/>
          </a:xfrm>
          <a:prstGeom prst="rect">
            <a:avLst/>
          </a:prstGeom>
        </p:spPr>
      </p:pic>
    </p:spTree>
    <p:extLst>
      <p:ext uri="{BB962C8B-B14F-4D97-AF65-F5344CB8AC3E}">
        <p14:creationId xmlns:p14="http://schemas.microsoft.com/office/powerpoint/2010/main" val="9791330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550046"/>
            <a:ext cx="9400031" cy="4351338"/>
          </a:xfrm>
        </p:spPr>
        <p:txBody>
          <a:bodyPr/>
          <a:lstStyle/>
          <a:p>
            <a:pPr marL="0" indent="-514350">
              <a:lnSpc>
                <a:spcPct val="100000"/>
              </a:lnSpc>
              <a:spcBef>
                <a:spcPts val="0"/>
              </a:spcBef>
              <a:buNone/>
            </a:pPr>
            <a:r>
              <a:rPr lang="de-DE" dirty="0" smtClean="0">
                <a:latin typeface="Avenir Book" charset="0"/>
                <a:ea typeface="Avenir Book" charset="0"/>
                <a:cs typeface="Avenir Book" charset="0"/>
              </a:rPr>
              <a:t>3. </a:t>
            </a:r>
            <a:r>
              <a:rPr lang="de-DE" dirty="0" err="1" smtClean="0">
                <a:latin typeface="Avenir Book" charset="0"/>
                <a:ea typeface="Avenir Book" charset="0"/>
                <a:cs typeface="Avenir Book" charset="0"/>
              </a:rPr>
              <a:t>When</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high </a:t>
            </a:r>
            <a:r>
              <a:rPr lang="de-DE" dirty="0" err="1">
                <a:latin typeface="Avenir Book" charset="0"/>
                <a:ea typeface="Avenir Book" charset="0"/>
                <a:cs typeface="Avenir Book" charset="0"/>
              </a:rPr>
              <a:t>people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smtClean="0">
                <a:latin typeface="Avenir Book" charset="0"/>
                <a:ea typeface="Avenir Book" charset="0"/>
                <a:cs typeface="Avenir Book" charset="0"/>
              </a:rPr>
              <a:t>invest</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more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effort</a:t>
            </a:r>
            <a:r>
              <a:rPr lang="de-DE" dirty="0" smtClean="0">
                <a:latin typeface="Avenir Book" charset="0"/>
                <a:ea typeface="Avenir Book" charset="0"/>
                <a:cs typeface="Avenir Book" charset="0"/>
              </a:rPr>
              <a:t>.</a:t>
            </a:r>
            <a:endParaRPr lang="de-DE" dirty="0">
              <a:latin typeface="Avenir Book" charset="0"/>
              <a:ea typeface="Avenir Book" charset="0"/>
              <a:cs typeface="Avenir Book" charset="0"/>
            </a:endParaRP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p:sp>
        <p:nvSpPr>
          <p:cNvPr id="12" name="TextBox 11"/>
          <p:cNvSpPr txBox="1"/>
          <p:nvPr/>
        </p:nvSpPr>
        <p:spPr>
          <a:xfrm>
            <a:off x="0" y="499359"/>
            <a:ext cx="10287000" cy="793615"/>
          </a:xfrm>
          <a:prstGeom prst="rect">
            <a:avLst/>
          </a:prstGeom>
          <a:noFill/>
        </p:spPr>
        <p:txBody>
          <a:bodyPr wrap="square" rtlCol="0">
            <a:spAutoFit/>
          </a:bodyPr>
          <a:lstStyle/>
          <a:p>
            <a:pPr algn="ctr"/>
            <a:r>
              <a:rPr lang="de-DE" sz="4557" b="1" dirty="0" smtClean="0">
                <a:latin typeface="Avenir Heavy"/>
                <a:cs typeface="Avenir Heavy"/>
                <a:sym typeface="WP IconicSymbolsA"/>
              </a:rPr>
              <a:t>Adaptive </a:t>
            </a:r>
            <a:r>
              <a:rPr lang="de-DE" sz="4557" b="1" dirty="0" err="1" smtClean="0">
                <a:latin typeface="Avenir Heavy"/>
                <a:cs typeface="Avenir Heavy"/>
                <a:sym typeface="WP IconicSymbolsA"/>
              </a:rPr>
              <a:t>Strategy</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Selection</a:t>
            </a:r>
            <a:endParaRPr lang="en-US" sz="4557" dirty="0"/>
          </a:p>
        </p:txBody>
      </p:sp>
      <p:graphicFrame>
        <p:nvGraphicFramePr>
          <p:cNvPr id="2" name="Chart 1"/>
          <p:cNvGraphicFramePr/>
          <p:nvPr>
            <p:extLst>
              <p:ext uri="{D42A27DB-BD31-4B8C-83A1-F6EECF244321}">
                <p14:modId xmlns:p14="http://schemas.microsoft.com/office/powerpoint/2010/main" val="989659032"/>
              </p:ext>
            </p:extLst>
          </p:nvPr>
        </p:nvGraphicFramePr>
        <p:xfrm>
          <a:off x="3017519" y="2286000"/>
          <a:ext cx="6858000" cy="45720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a:off x="855766" y="3725715"/>
            <a:ext cx="1433213" cy="584775"/>
          </a:xfrm>
          <a:prstGeom prst="rect">
            <a:avLst/>
          </a:prstGeom>
          <a:noFill/>
        </p:spPr>
        <p:txBody>
          <a:bodyPr wrap="none" rtlCol="0">
            <a:spAutoFit/>
          </a:bodyPr>
          <a:lstStyle/>
          <a:p>
            <a:pPr algn="ctr"/>
            <a:r>
              <a:rPr lang="en-US" sz="3200" smtClean="0"/>
              <a:t>People:</a:t>
            </a:r>
            <a:endParaRPr lang="en-US" sz="3200"/>
          </a:p>
        </p:txBody>
      </p:sp>
    </p:spTree>
    <p:extLst>
      <p:ext uri="{BB962C8B-B14F-4D97-AF65-F5344CB8AC3E}">
        <p14:creationId xmlns:p14="http://schemas.microsoft.com/office/powerpoint/2010/main" val="181824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2" grpId="0">
        <p:bldAsOne/>
      </p:bldGraphic>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high </a:t>
            </a:r>
            <a:r>
              <a:rPr lang="de-DE" dirty="0" err="1">
                <a:latin typeface="Avenir Book" charset="0"/>
                <a:ea typeface="Avenir Book" charset="0"/>
                <a:cs typeface="Avenir Book" charset="0"/>
              </a:rPr>
              <a:t>people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invest</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time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effort</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5049" y="3035741"/>
            <a:ext cx="7272255" cy="3400917"/>
          </a:xfrm>
          <a:prstGeom prst="rect">
            <a:avLst/>
          </a:prstGeom>
        </p:spPr>
      </p:pic>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3</a:t>
            </a:r>
            <a:endParaRPr lang="en-US" sz="4557" dirty="0"/>
          </a:p>
        </p:txBody>
      </p:sp>
      <p:sp>
        <p:nvSpPr>
          <p:cNvPr id="15" name="Rectangle 14"/>
          <p:cNvSpPr/>
          <p:nvPr/>
        </p:nvSpPr>
        <p:spPr>
          <a:xfrm>
            <a:off x="4289989" y="5194208"/>
            <a:ext cx="2273042" cy="360946"/>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635936" y="5193917"/>
            <a:ext cx="2181493" cy="3609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22407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high </a:t>
            </a:r>
            <a:r>
              <a:rPr lang="de-DE" dirty="0" err="1">
                <a:latin typeface="Avenir Book" charset="0"/>
                <a:ea typeface="Avenir Book" charset="0"/>
                <a:cs typeface="Avenir Book" charset="0"/>
              </a:rPr>
              <a:t>people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invest</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time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effort</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3</a:t>
            </a:r>
            <a:endParaRPr lang="en-US" sz="4557"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005" t="50545" r="48842"/>
          <a:stretch/>
        </p:blipFill>
        <p:spPr>
          <a:xfrm>
            <a:off x="2617393" y="3324140"/>
            <a:ext cx="5116220" cy="3272917"/>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5258" t="32718" r="59280" b="58016"/>
          <a:stretch/>
        </p:blipFill>
        <p:spPr>
          <a:xfrm>
            <a:off x="4071169" y="5452352"/>
            <a:ext cx="2597496" cy="613243"/>
          </a:xfrm>
          <a:prstGeom prst="rect">
            <a:avLst/>
          </a:prstGeom>
        </p:spPr>
      </p:pic>
    </p:spTree>
    <p:extLst>
      <p:ext uri="{BB962C8B-B14F-4D97-AF65-F5344CB8AC3E}">
        <p14:creationId xmlns:p14="http://schemas.microsoft.com/office/powerpoint/2010/main" val="16945192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550046"/>
            <a:ext cx="9400031" cy="4351338"/>
          </a:xfrm>
        </p:spPr>
        <p:txBody>
          <a:bodyPr/>
          <a:lstStyle/>
          <a:p>
            <a:pPr marL="514350" indent="-514350">
              <a:lnSpc>
                <a:spcPct val="100000"/>
              </a:lnSpc>
              <a:spcBef>
                <a:spcPts val="0"/>
              </a:spcBef>
              <a:buNone/>
            </a:pPr>
            <a:r>
              <a:rPr lang="de-DE" dirty="0" err="1">
                <a:latin typeface="Avenir Book" charset="0"/>
                <a:ea typeface="Avenir Book" charset="0"/>
                <a:cs typeface="Avenir Book" charset="0"/>
              </a:rPr>
              <a:t>When</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the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stakes</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are</a:t>
            </a:r>
            <a:r>
              <a:rPr lang="de-DE" dirty="0">
                <a:latin typeface="Avenir Book" charset="0"/>
                <a:ea typeface="Avenir Book" charset="0"/>
                <a:cs typeface="Avenir Book" charset="0"/>
              </a:rPr>
              <a:t> high </a:t>
            </a:r>
            <a:r>
              <a:rPr lang="de-DE" dirty="0" err="1">
                <a:latin typeface="Avenir Book" charset="0"/>
                <a:ea typeface="Avenir Book" charset="0"/>
                <a:cs typeface="Avenir Book" charset="0"/>
              </a:rPr>
              <a:t>people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should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invest</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more</a:t>
            </a:r>
            <a:r>
              <a:rPr lang="de-DE" dirty="0">
                <a:latin typeface="Avenir Book" charset="0"/>
                <a:ea typeface="Avenir Book" charset="0"/>
                <a:cs typeface="Avenir Book" charset="0"/>
              </a:rPr>
              <a:t> time </a:t>
            </a:r>
            <a:r>
              <a:rPr lang="de-DE" dirty="0" err="1">
                <a:latin typeface="Avenir Book" charset="0"/>
                <a:ea typeface="Avenir Book" charset="0"/>
                <a:cs typeface="Avenir Book" charset="0"/>
              </a:rPr>
              <a:t>and</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effort</a:t>
            </a:r>
            <a:r>
              <a:rPr lang="de-DE" dirty="0">
                <a:latin typeface="Avenir Book" charset="0"/>
                <a:ea typeface="Avenir Book" charset="0"/>
                <a:cs typeface="Avenir Book" charset="0"/>
              </a:rPr>
              <a:t>.</a:t>
            </a:r>
          </a:p>
          <a:p>
            <a:pPr marL="514350" marR="0" lvl="0" indent="-514350" defTabSz="914400" eaLnBrk="1" fontAlgn="auto" latinLnBrk="0" hangingPunct="1">
              <a:lnSpc>
                <a:spcPct val="100000"/>
              </a:lnSpc>
              <a:spcBef>
                <a:spcPts val="0"/>
              </a:spcBef>
              <a:spcAft>
                <a:spcPts val="0"/>
              </a:spcAft>
              <a:buClrTx/>
              <a:buSzTx/>
              <a:buFont typeface="+mj-lt"/>
              <a:buNone/>
              <a:tabLst/>
              <a:defRPr/>
            </a:pPr>
            <a:endParaRPr lang="de-DE" dirty="0">
              <a:latin typeface="Avenir Book" charset="0"/>
              <a:ea typeface="Avenir Book" charset="0"/>
              <a:cs typeface="Avenir Book" charset="0"/>
            </a:endParaRPr>
          </a:p>
        </p:txBody>
      </p:sp>
      <p:sp>
        <p:nvSpPr>
          <p:cNvPr id="12" name="TextBox 11"/>
          <p:cNvSpPr txBox="1"/>
          <p:nvPr/>
        </p:nvSpPr>
        <p:spPr>
          <a:xfrm>
            <a:off x="2493837" y="499359"/>
            <a:ext cx="5773568" cy="793615"/>
          </a:xfrm>
          <a:prstGeom prst="rect">
            <a:avLst/>
          </a:prstGeom>
          <a:noFill/>
        </p:spPr>
        <p:txBody>
          <a:bodyPr wrap="none" rtlCol="0">
            <a:spAutoFit/>
          </a:bodyPr>
          <a:lstStyle/>
          <a:p>
            <a:r>
              <a:rPr lang="de-DE" sz="4557" b="1" dirty="0" err="1" smtClean="0">
                <a:latin typeface="Avenir Heavy"/>
                <a:cs typeface="Avenir Heavy"/>
                <a:sym typeface="WP IconicSymbolsA"/>
              </a:rPr>
              <a:t>Results</a:t>
            </a:r>
            <a:r>
              <a:rPr lang="de-DE" sz="4557" b="1" dirty="0" smtClean="0">
                <a:latin typeface="Avenir Heavy"/>
                <a:cs typeface="Avenir Heavy"/>
                <a:sym typeface="WP IconicSymbolsA"/>
              </a:rPr>
              <a:t>: </a:t>
            </a:r>
            <a:r>
              <a:rPr lang="de-DE" sz="4557" b="1" dirty="0" err="1" smtClean="0">
                <a:latin typeface="Avenir Heavy"/>
                <a:cs typeface="Avenir Heavy"/>
                <a:sym typeface="WP IconicSymbolsA"/>
              </a:rPr>
              <a:t>Prediction</a:t>
            </a:r>
            <a:r>
              <a:rPr lang="de-DE" sz="4557" b="1" dirty="0" smtClean="0">
                <a:latin typeface="Avenir Heavy"/>
                <a:cs typeface="Avenir Heavy"/>
                <a:sym typeface="WP IconicSymbolsA"/>
              </a:rPr>
              <a:t> 3</a:t>
            </a:r>
            <a:endParaRPr lang="en-US" sz="4557"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51310" t="50126"/>
          <a:stretch/>
        </p:blipFill>
        <p:spPr>
          <a:xfrm>
            <a:off x="2621258" y="3203571"/>
            <a:ext cx="4967001" cy="3300646"/>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15258" t="32718" r="59280" b="58016"/>
          <a:stretch/>
        </p:blipFill>
        <p:spPr>
          <a:xfrm>
            <a:off x="4174201" y="5452352"/>
            <a:ext cx="2597496" cy="613243"/>
          </a:xfrm>
          <a:prstGeom prst="rect">
            <a:avLst/>
          </a:prstGeom>
        </p:spPr>
      </p:pic>
    </p:spTree>
    <p:extLst>
      <p:ext uri="{BB962C8B-B14F-4D97-AF65-F5344CB8AC3E}">
        <p14:creationId xmlns:p14="http://schemas.microsoft.com/office/powerpoint/2010/main" val="21123137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de-DE" b="1" dirty="0" smtClean="0">
                <a:latin typeface="Avenir Heavy"/>
                <a:cs typeface="Avenir Heavy"/>
                <a:sym typeface="WP IconicSymbolsA"/>
              </a:rPr>
              <a:t>Summary</a:t>
            </a:r>
            <a:endParaRPr lang="en-US" dirty="0"/>
          </a:p>
        </p:txBody>
      </p:sp>
      <p:sp>
        <p:nvSpPr>
          <p:cNvPr id="3" name="Content Placeholder 2"/>
          <p:cNvSpPr>
            <a:spLocks noGrp="1"/>
          </p:cNvSpPr>
          <p:nvPr>
            <p:ph idx="1"/>
          </p:nvPr>
        </p:nvSpPr>
        <p:spPr>
          <a:xfrm>
            <a:off x="707230" y="1825625"/>
            <a:ext cx="9314593" cy="4351338"/>
          </a:xfrm>
        </p:spPr>
        <p:txBody>
          <a:bodyPr/>
          <a:lstStyle/>
          <a:p>
            <a:pPr marL="742950" indent="-742950">
              <a:buFont typeface="+mj-lt"/>
              <a:buAutoNum type="arabicPeriod"/>
            </a:pPr>
            <a:r>
              <a:rPr lang="en-US" dirty="0">
                <a:latin typeface="Avenir Book" charset="0"/>
                <a:ea typeface="Avenir Book" charset="0"/>
                <a:cs typeface="Avenir Book" charset="0"/>
              </a:rPr>
              <a:t>We can automatically discover rational cognitive strategies by solving meta-level MDPs</a:t>
            </a:r>
            <a:r>
              <a:rPr lang="en-US" dirty="0" smtClean="0">
                <a:latin typeface="Avenir Book" charset="0"/>
                <a:ea typeface="Avenir Book" charset="0"/>
                <a:cs typeface="Avenir Book" charset="0"/>
              </a:rPr>
              <a:t>.</a:t>
            </a:r>
          </a:p>
          <a:p>
            <a:pPr marL="742950" indent="-742950">
              <a:buFont typeface="+mj-lt"/>
              <a:buAutoNum type="arabicPeriod"/>
            </a:pPr>
            <a:r>
              <a:rPr lang="en-US" dirty="0" smtClean="0">
                <a:latin typeface="Avenir Book" charset="0"/>
                <a:ea typeface="Avenir Book" charset="0"/>
                <a:cs typeface="Avenir Book" charset="0"/>
              </a:rPr>
              <a:t>People appear to use those (previously unknown) strategies.</a:t>
            </a:r>
          </a:p>
          <a:p>
            <a:pPr marL="742950" indent="-742950">
              <a:buFont typeface="+mj-lt"/>
              <a:buAutoNum type="arabicPeriod"/>
            </a:pPr>
            <a:r>
              <a:rPr lang="de-DE" dirty="0" err="1" smtClean="0">
                <a:latin typeface="Avenir Book" charset="0"/>
                <a:ea typeface="Avenir Book" charset="0"/>
                <a:cs typeface="Avenir Book" charset="0"/>
              </a:rPr>
              <a:t>People‘s</a:t>
            </a:r>
            <a:r>
              <a:rPr lang="de-DE" dirty="0" smtClean="0">
                <a:latin typeface="Avenir Book" charset="0"/>
                <a:ea typeface="Avenir Book" charset="0"/>
                <a:cs typeface="Avenir Book" charset="0"/>
              </a:rPr>
              <a:t> </a:t>
            </a:r>
            <a:r>
              <a:rPr lang="de-DE" b="1" dirty="0">
                <a:latin typeface="Avenir Book" charset="0"/>
                <a:ea typeface="Avenir Book" charset="0"/>
                <a:cs typeface="Avenir Book" charset="0"/>
              </a:rPr>
              <a:t>adaptive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of</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a:t>
            </a:r>
            <a:r>
              <a:rPr lang="de-DE" dirty="0" err="1" smtClean="0">
                <a:latin typeface="Avenir Book" charset="0"/>
                <a:ea typeface="Avenir Book" charset="0"/>
                <a:cs typeface="Avenir Book" charset="0"/>
              </a:rPr>
              <a:t>might</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consistent</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with</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resource</a:t>
            </a:r>
            <a:r>
              <a:rPr lang="de-DE" dirty="0">
                <a:latin typeface="Avenir Book" charset="0"/>
                <a:ea typeface="Avenir Book" charset="0"/>
                <a:cs typeface="Avenir Book" charset="0"/>
              </a:rPr>
              <a:t>-rational </a:t>
            </a:r>
            <a:r>
              <a:rPr lang="de-DE" dirty="0" err="1">
                <a:latin typeface="Avenir Book" charset="0"/>
                <a:ea typeface="Avenir Book" charset="0"/>
                <a:cs typeface="Avenir Book" charset="0"/>
              </a:rPr>
              <a:t>decision-making</a:t>
            </a:r>
            <a:r>
              <a:rPr lang="de-DE" dirty="0" smtClean="0">
                <a:latin typeface="Avenir Book" charset="0"/>
                <a:ea typeface="Avenir Book" charset="0"/>
                <a:cs typeface="Avenir Book" charset="0"/>
              </a:rPr>
              <a:t>.</a:t>
            </a:r>
          </a:p>
        </p:txBody>
      </p:sp>
    </p:spTree>
    <p:extLst>
      <p:ext uri="{BB962C8B-B14F-4D97-AF65-F5344CB8AC3E}">
        <p14:creationId xmlns:p14="http://schemas.microsoft.com/office/powerpoint/2010/main" val="15926438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20624" y="274638"/>
            <a:ext cx="9582912" cy="1143000"/>
          </a:xfrm>
        </p:spPr>
        <p:txBody>
          <a:bodyPr>
            <a:normAutofit/>
          </a:bodyPr>
          <a:lstStyle/>
          <a:p>
            <a:pPr algn="ctr"/>
            <a:r>
              <a:rPr lang="en-US" sz="4800" dirty="0" smtClean="0"/>
              <a:t>Rational use of cognitive resources</a:t>
            </a:r>
            <a:endParaRPr lang="en-US" sz="4800" dirty="0"/>
          </a:p>
        </p:txBody>
      </p:sp>
      <p:pic>
        <p:nvPicPr>
          <p:cNvPr id="5" name="Picture 4"/>
          <p:cNvPicPr>
            <a:picLocks noChangeAspect="1"/>
          </p:cNvPicPr>
          <p:nvPr/>
        </p:nvPicPr>
        <p:blipFill>
          <a:blip r:embed="rId3"/>
          <a:stretch>
            <a:fillRect/>
          </a:stretch>
        </p:blipFill>
        <p:spPr>
          <a:xfrm>
            <a:off x="6349097" y="2552752"/>
            <a:ext cx="1775042" cy="2667000"/>
          </a:xfrm>
          <a:prstGeom prst="rect">
            <a:avLst/>
          </a:prstGeom>
        </p:spPr>
      </p:pic>
      <p:pic>
        <p:nvPicPr>
          <p:cNvPr id="6" name="Picture 5"/>
          <p:cNvPicPr>
            <a:picLocks noChangeAspect="1"/>
          </p:cNvPicPr>
          <p:nvPr/>
        </p:nvPicPr>
        <p:blipFill>
          <a:blip r:embed="rId4"/>
          <a:stretch>
            <a:fillRect/>
          </a:stretch>
        </p:blipFill>
        <p:spPr>
          <a:xfrm>
            <a:off x="2145072" y="2552753"/>
            <a:ext cx="1776222" cy="2666999"/>
          </a:xfrm>
          <a:prstGeom prst="rect">
            <a:avLst/>
          </a:prstGeom>
        </p:spPr>
      </p:pic>
      <p:sp>
        <p:nvSpPr>
          <p:cNvPr id="12" name="TextBox 11"/>
          <p:cNvSpPr txBox="1"/>
          <p:nvPr/>
        </p:nvSpPr>
        <p:spPr>
          <a:xfrm>
            <a:off x="9877" y="3655418"/>
            <a:ext cx="2133216" cy="461665"/>
          </a:xfrm>
          <a:prstGeom prst="rect">
            <a:avLst/>
          </a:prstGeom>
          <a:noFill/>
        </p:spPr>
        <p:txBody>
          <a:bodyPr wrap="none" rtlCol="0">
            <a:spAutoFit/>
          </a:bodyPr>
          <a:lstStyle/>
          <a:p>
            <a:r>
              <a:rPr lang="en-US" sz="2400" dirty="0"/>
              <a:t>3 positions/sec</a:t>
            </a:r>
          </a:p>
        </p:txBody>
      </p:sp>
      <p:sp>
        <p:nvSpPr>
          <p:cNvPr id="13" name="TextBox 12"/>
          <p:cNvSpPr txBox="1"/>
          <p:nvPr/>
        </p:nvSpPr>
        <p:spPr>
          <a:xfrm>
            <a:off x="8448937" y="3470753"/>
            <a:ext cx="1838063" cy="830997"/>
          </a:xfrm>
          <a:prstGeom prst="rect">
            <a:avLst/>
          </a:prstGeom>
          <a:noFill/>
        </p:spPr>
        <p:txBody>
          <a:bodyPr wrap="none" rtlCol="0">
            <a:spAutoFit/>
          </a:bodyPr>
          <a:lstStyle/>
          <a:p>
            <a:r>
              <a:rPr lang="en-US" sz="2400" dirty="0"/>
              <a:t>330,000,000</a:t>
            </a:r>
          </a:p>
          <a:p>
            <a:r>
              <a:rPr lang="en-US" sz="2400" dirty="0"/>
              <a:t>positions/sec</a:t>
            </a:r>
          </a:p>
        </p:txBody>
      </p:sp>
      <p:sp>
        <p:nvSpPr>
          <p:cNvPr id="19" name="TextBox 18"/>
          <p:cNvSpPr txBox="1"/>
          <p:nvPr/>
        </p:nvSpPr>
        <p:spPr>
          <a:xfrm>
            <a:off x="6349097" y="1908461"/>
            <a:ext cx="1891865" cy="584775"/>
          </a:xfrm>
          <a:prstGeom prst="rect">
            <a:avLst/>
          </a:prstGeom>
          <a:noFill/>
        </p:spPr>
        <p:txBody>
          <a:bodyPr wrap="none" rtlCol="0">
            <a:spAutoFit/>
          </a:bodyPr>
          <a:lstStyle/>
          <a:p>
            <a:r>
              <a:rPr lang="en-US" sz="3200" dirty="0"/>
              <a:t>Deep Blue</a:t>
            </a:r>
          </a:p>
        </p:txBody>
      </p:sp>
      <p:sp>
        <p:nvSpPr>
          <p:cNvPr id="20" name="TextBox 19"/>
          <p:cNvSpPr txBox="1"/>
          <p:nvPr/>
        </p:nvSpPr>
        <p:spPr>
          <a:xfrm>
            <a:off x="1962192" y="1908461"/>
            <a:ext cx="2579296" cy="584775"/>
          </a:xfrm>
          <a:prstGeom prst="rect">
            <a:avLst/>
          </a:prstGeom>
          <a:noFill/>
        </p:spPr>
        <p:txBody>
          <a:bodyPr wrap="none" rtlCol="0">
            <a:spAutoFit/>
          </a:bodyPr>
          <a:lstStyle/>
          <a:p>
            <a:r>
              <a:rPr lang="en-US" sz="3200" dirty="0"/>
              <a:t>Gary Kasparov</a:t>
            </a:r>
          </a:p>
        </p:txBody>
      </p:sp>
      <p:sp>
        <p:nvSpPr>
          <p:cNvPr id="27" name="Title 1"/>
          <p:cNvSpPr txBox="1">
            <a:spLocks/>
          </p:cNvSpPr>
          <p:nvPr/>
        </p:nvSpPr>
        <p:spPr>
          <a:xfrm>
            <a:off x="571500" y="5747026"/>
            <a:ext cx="9144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600" dirty="0"/>
          </a:p>
        </p:txBody>
      </p:sp>
      <p:sp>
        <p:nvSpPr>
          <p:cNvPr id="3" name="Rectangle 2"/>
          <p:cNvSpPr/>
          <p:nvPr/>
        </p:nvSpPr>
        <p:spPr>
          <a:xfrm>
            <a:off x="47582" y="6406265"/>
            <a:ext cx="6901185" cy="369332"/>
          </a:xfrm>
          <a:prstGeom prst="rect">
            <a:avLst/>
          </a:prstGeom>
        </p:spPr>
        <p:txBody>
          <a:bodyPr wrap="none">
            <a:spAutoFit/>
          </a:bodyPr>
          <a:lstStyle/>
          <a:p>
            <a:r>
              <a:rPr lang="en-US" dirty="0" smtClean="0"/>
              <a:t>(</a:t>
            </a:r>
            <a:r>
              <a:rPr lang="en-US" dirty="0"/>
              <a:t>Lieder, Goodman, &amp; Griffiths, </a:t>
            </a:r>
            <a:r>
              <a:rPr lang="en-US" dirty="0" smtClean="0"/>
              <a:t>2013; Griffiths</a:t>
            </a:r>
            <a:r>
              <a:rPr lang="en-US" dirty="0"/>
              <a:t>, Lieder, &amp; Goodman, </a:t>
            </a:r>
            <a:r>
              <a:rPr lang="en-US" dirty="0" smtClean="0"/>
              <a:t>2015)</a:t>
            </a:r>
            <a:endParaRPr lang="en-US" dirty="0"/>
          </a:p>
        </p:txBody>
      </p:sp>
      <p:sp>
        <p:nvSpPr>
          <p:cNvPr id="4" name="TextBox 3"/>
          <p:cNvSpPr txBox="1"/>
          <p:nvPr/>
        </p:nvSpPr>
        <p:spPr>
          <a:xfrm>
            <a:off x="4818474" y="3593862"/>
            <a:ext cx="633443" cy="584775"/>
          </a:xfrm>
          <a:prstGeom prst="rect">
            <a:avLst/>
          </a:prstGeom>
          <a:noFill/>
        </p:spPr>
        <p:txBody>
          <a:bodyPr wrap="none" rtlCol="0">
            <a:spAutoFit/>
          </a:bodyPr>
          <a:lstStyle/>
          <a:p>
            <a:r>
              <a:rPr lang="en-US" sz="3200" smtClean="0"/>
              <a:t>vs.</a:t>
            </a:r>
            <a:endParaRPr lang="en-US" sz="3200"/>
          </a:p>
        </p:txBody>
      </p:sp>
    </p:spTree>
    <p:extLst>
      <p:ext uri="{BB962C8B-B14F-4D97-AF65-F5344CB8AC3E}">
        <p14:creationId xmlns:p14="http://schemas.microsoft.com/office/powerpoint/2010/main" val="8015301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Avenir Heavy" charset="0"/>
                <a:ea typeface="Avenir Heavy" charset="0"/>
                <a:cs typeface="Avenir Heavy" charset="0"/>
              </a:rPr>
              <a:t>Multi-Alternative Risky Choice</a:t>
            </a:r>
            <a:endParaRPr lang="en-US" b="1" dirty="0">
              <a:latin typeface="Avenir Heavy" charset="0"/>
              <a:ea typeface="Avenir Heavy" charset="0"/>
              <a:cs typeface="Avenir Heavy" charset="0"/>
            </a:endParaRPr>
          </a:p>
        </p:txBody>
      </p:sp>
      <p:pic>
        <p:nvPicPr>
          <p:cNvPr id="28" name="Picture 27" descr="GamblingGameSSLExp2.png"/>
          <p:cNvPicPr>
            <a:picLocks noChangeAspect="1"/>
          </p:cNvPicPr>
          <p:nvPr/>
        </p:nvPicPr>
        <p:blipFill rotWithShape="1">
          <a:blip r:embed="rId2">
            <a:extLst>
              <a:ext uri="{28A0092B-C50C-407E-A947-70E740481C1C}">
                <a14:useLocalDpi xmlns:a14="http://schemas.microsoft.com/office/drawing/2010/main" val="0"/>
              </a:ext>
            </a:extLst>
          </a:blip>
          <a:srcRect t="56787" r="41797" b="15854"/>
          <a:stretch/>
        </p:blipFill>
        <p:spPr>
          <a:xfrm>
            <a:off x="518942" y="2686614"/>
            <a:ext cx="6513995" cy="3012548"/>
          </a:xfrm>
          <a:prstGeom prst="rect">
            <a:avLst/>
          </a:prstGeom>
        </p:spPr>
      </p:pic>
      <p:sp>
        <p:nvSpPr>
          <p:cNvPr id="29" name="TextBox 28"/>
          <p:cNvSpPr txBox="1"/>
          <p:nvPr/>
        </p:nvSpPr>
        <p:spPr>
          <a:xfrm>
            <a:off x="8049585" y="2683336"/>
            <a:ext cx="2346476" cy="584775"/>
          </a:xfrm>
          <a:prstGeom prst="rect">
            <a:avLst/>
          </a:prstGeom>
          <a:noFill/>
        </p:spPr>
        <p:txBody>
          <a:bodyPr wrap="none" rtlCol="0">
            <a:spAutoFit/>
          </a:bodyPr>
          <a:lstStyle/>
          <a:p>
            <a:r>
              <a:rPr lang="en-US" sz="3200" dirty="0" smtClean="0">
                <a:latin typeface="Avenir Book" charset="0"/>
                <a:ea typeface="Avenir Book" charset="0"/>
                <a:cs typeface="Avenir Book" charset="0"/>
              </a:rPr>
              <a:t>Alternatives</a:t>
            </a:r>
            <a:endParaRPr lang="en-US" sz="3200" dirty="0">
              <a:latin typeface="Avenir Book" charset="0"/>
              <a:ea typeface="Avenir Book" charset="0"/>
              <a:cs typeface="Avenir Book" charset="0"/>
            </a:endParaRPr>
          </a:p>
        </p:txBody>
      </p:sp>
      <p:sp>
        <p:nvSpPr>
          <p:cNvPr id="30" name="TextBox 29"/>
          <p:cNvSpPr txBox="1"/>
          <p:nvPr/>
        </p:nvSpPr>
        <p:spPr>
          <a:xfrm rot="5400000">
            <a:off x="-2129646" y="3779799"/>
            <a:ext cx="4758199" cy="584775"/>
          </a:xfrm>
          <a:prstGeom prst="rect">
            <a:avLst/>
          </a:prstGeom>
          <a:noFill/>
        </p:spPr>
        <p:txBody>
          <a:bodyPr wrap="square" rtlCol="0">
            <a:spAutoFit/>
          </a:bodyPr>
          <a:lstStyle/>
          <a:p>
            <a:pPr algn="ctr"/>
            <a:r>
              <a:rPr lang="en-US" sz="3200" dirty="0" smtClean="0">
                <a:latin typeface="Avenir Book" charset="0"/>
                <a:ea typeface="Avenir Book" charset="0"/>
                <a:cs typeface="Avenir Book" charset="0"/>
              </a:rPr>
              <a:t>Outcomes</a:t>
            </a:r>
            <a:endParaRPr lang="en-US" sz="3200" dirty="0">
              <a:latin typeface="Avenir Book" charset="0"/>
              <a:ea typeface="Avenir Book" charset="0"/>
              <a:cs typeface="Avenir Book" charset="0"/>
            </a:endParaRPr>
          </a:p>
        </p:txBody>
      </p:sp>
      <p:sp>
        <p:nvSpPr>
          <p:cNvPr id="31" name="TextBox 30"/>
          <p:cNvSpPr txBox="1"/>
          <p:nvPr/>
        </p:nvSpPr>
        <p:spPr>
          <a:xfrm flipH="1">
            <a:off x="5499304" y="3845092"/>
            <a:ext cx="1193556" cy="523220"/>
          </a:xfrm>
          <a:prstGeom prst="rect">
            <a:avLst/>
          </a:prstGeom>
          <a:solidFill>
            <a:schemeClr val="accent3">
              <a:lumMod val="75000"/>
            </a:schemeClr>
          </a:solidFill>
        </p:spPr>
        <p:txBody>
          <a:bodyPr wrap="square" rtlCol="0">
            <a:spAutoFit/>
          </a:bodyPr>
          <a:lstStyle/>
          <a:p>
            <a:r>
              <a:rPr lang="en-US" sz="2800" dirty="0" smtClean="0">
                <a:solidFill>
                  <a:schemeClr val="bg1"/>
                </a:solidFill>
              </a:rPr>
              <a:t>$5.67</a:t>
            </a:r>
            <a:endParaRPr lang="en-US" sz="2800" dirty="0">
              <a:solidFill>
                <a:schemeClr val="bg1"/>
              </a:solidFill>
            </a:endParaRPr>
          </a:p>
        </p:txBody>
      </p:sp>
      <p:sp>
        <p:nvSpPr>
          <p:cNvPr id="33" name="TextBox 32"/>
          <p:cNvSpPr txBox="1"/>
          <p:nvPr/>
        </p:nvSpPr>
        <p:spPr>
          <a:xfrm flipH="1">
            <a:off x="7259257" y="3646781"/>
            <a:ext cx="5587038" cy="954107"/>
          </a:xfrm>
          <a:prstGeom prst="rect">
            <a:avLst/>
          </a:prstGeom>
          <a:noFill/>
        </p:spPr>
        <p:txBody>
          <a:bodyPr wrap="square" rtlCol="0">
            <a:spAutoFit/>
          </a:bodyPr>
          <a:lstStyle/>
          <a:p>
            <a:r>
              <a:rPr lang="en-US" sz="2800" dirty="0" smtClean="0">
                <a:latin typeface="Avenir Book" charset="0"/>
                <a:ea typeface="Avenir Book" charset="0"/>
                <a:cs typeface="Avenir Book" charset="0"/>
              </a:rPr>
              <a:t>payoff for gamble</a:t>
            </a:r>
            <a:br>
              <a:rPr lang="en-US" sz="2800" dirty="0" smtClean="0">
                <a:latin typeface="Avenir Book" charset="0"/>
                <a:ea typeface="Avenir Book" charset="0"/>
                <a:cs typeface="Avenir Book" charset="0"/>
              </a:rPr>
            </a:br>
            <a:r>
              <a:rPr lang="en-US" sz="2800" dirty="0" smtClean="0">
                <a:latin typeface="Avenir Book" charset="0"/>
                <a:ea typeface="Avenir Book" charset="0"/>
                <a:cs typeface="Avenir Book" charset="0"/>
              </a:rPr>
              <a:t> </a:t>
            </a:r>
            <a:r>
              <a:rPr lang="en-US" sz="2800" smtClean="0">
                <a:latin typeface="Avenir Book" charset="0"/>
                <a:ea typeface="Avenir Book" charset="0"/>
                <a:cs typeface="Avenir Book" charset="0"/>
              </a:rPr>
              <a:t>3 and outcome A</a:t>
            </a:r>
            <a:endParaRPr lang="en-US" sz="2800" dirty="0">
              <a:latin typeface="Avenir Book" charset="0"/>
              <a:ea typeface="Avenir Book" charset="0"/>
              <a:cs typeface="Avenir Book" charset="0"/>
            </a:endParaRPr>
          </a:p>
        </p:txBody>
      </p:sp>
      <p:sp>
        <p:nvSpPr>
          <p:cNvPr id="34" name="TextBox 33"/>
          <p:cNvSpPr txBox="1"/>
          <p:nvPr/>
        </p:nvSpPr>
        <p:spPr>
          <a:xfrm>
            <a:off x="-54569" y="5579755"/>
            <a:ext cx="2051204" cy="584775"/>
          </a:xfrm>
          <a:prstGeom prst="rect">
            <a:avLst/>
          </a:prstGeom>
          <a:noFill/>
        </p:spPr>
        <p:txBody>
          <a:bodyPr wrap="none" rtlCol="0">
            <a:spAutoFit/>
          </a:bodyPr>
          <a:lstStyle/>
          <a:p>
            <a:pPr algn="ctr"/>
            <a:r>
              <a:rPr lang="en-US" sz="3200" dirty="0" smtClean="0">
                <a:latin typeface="Avenir Book" charset="0"/>
                <a:ea typeface="Avenir Book" charset="0"/>
                <a:cs typeface="Avenir Book" charset="0"/>
              </a:rPr>
              <a:t>Prob. in %</a:t>
            </a:r>
            <a:endParaRPr lang="en-US" sz="3200" dirty="0">
              <a:latin typeface="Avenir Book" charset="0"/>
              <a:ea typeface="Avenir Book" charset="0"/>
              <a:cs typeface="Avenir Book" charset="0"/>
            </a:endParaRPr>
          </a:p>
        </p:txBody>
      </p:sp>
      <p:sp>
        <p:nvSpPr>
          <p:cNvPr id="35" name="TextBox 34"/>
          <p:cNvSpPr txBox="1"/>
          <p:nvPr/>
        </p:nvSpPr>
        <p:spPr>
          <a:xfrm>
            <a:off x="6745404" y="5514329"/>
            <a:ext cx="2446439" cy="523220"/>
          </a:xfrm>
          <a:prstGeom prst="rect">
            <a:avLst/>
          </a:prstGeom>
          <a:noFill/>
        </p:spPr>
        <p:txBody>
          <a:bodyPr wrap="none" rtlCol="0">
            <a:spAutoFit/>
          </a:bodyPr>
          <a:lstStyle/>
          <a:p>
            <a:r>
              <a:rPr lang="en-US" sz="2800" dirty="0" smtClean="0">
                <a:latin typeface="Avenir Book" charset="0"/>
                <a:ea typeface="Avenir Book" charset="0"/>
                <a:cs typeface="Avenir Book" charset="0"/>
              </a:rPr>
              <a:t>Click to reveal</a:t>
            </a:r>
            <a:endParaRPr lang="en-US" sz="2800" dirty="0">
              <a:latin typeface="Avenir Book" charset="0"/>
              <a:ea typeface="Avenir Book" charset="0"/>
              <a:cs typeface="Avenir Book" charset="0"/>
            </a:endParaRPr>
          </a:p>
        </p:txBody>
      </p:sp>
      <p:sp>
        <p:nvSpPr>
          <p:cNvPr id="36" name="Left Arrow 35"/>
          <p:cNvSpPr/>
          <p:nvPr/>
        </p:nvSpPr>
        <p:spPr>
          <a:xfrm>
            <a:off x="6984964" y="2795389"/>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Left Arrow 36"/>
          <p:cNvSpPr/>
          <p:nvPr/>
        </p:nvSpPr>
        <p:spPr>
          <a:xfrm>
            <a:off x="536209" y="5121061"/>
            <a:ext cx="529359" cy="542747"/>
          </a:xfrm>
          <a:prstGeom prst="leftArrow">
            <a:avLst/>
          </a:prstGeom>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Left Arrow 37"/>
          <p:cNvSpPr/>
          <p:nvPr/>
        </p:nvSpPr>
        <p:spPr>
          <a:xfrm>
            <a:off x="6505171" y="3824778"/>
            <a:ext cx="708308" cy="46728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Left Arrow 38"/>
          <p:cNvSpPr/>
          <p:nvPr/>
        </p:nvSpPr>
        <p:spPr>
          <a:xfrm>
            <a:off x="6215304" y="5078630"/>
            <a:ext cx="708308" cy="467289"/>
          </a:xfrm>
          <a:prstGeom prst="leftArrow">
            <a:avLst/>
          </a:prstGeom>
          <a:scene3d>
            <a:camera prst="orthographicFront">
              <a:rot lat="0" lon="0" rev="189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TextBox 39"/>
          <p:cNvSpPr txBox="1"/>
          <p:nvPr/>
        </p:nvSpPr>
        <p:spPr>
          <a:xfrm>
            <a:off x="518942" y="1883989"/>
            <a:ext cx="6700296" cy="584775"/>
          </a:xfrm>
          <a:prstGeom prst="rect">
            <a:avLst/>
          </a:prstGeom>
          <a:noFill/>
        </p:spPr>
        <p:txBody>
          <a:bodyPr wrap="none" rtlCol="0">
            <a:spAutoFit/>
          </a:bodyPr>
          <a:lstStyle/>
          <a:p>
            <a:r>
              <a:rPr lang="en-US" sz="3200" dirty="0" err="1" smtClean="0"/>
              <a:t>Mouselab</a:t>
            </a:r>
            <a:r>
              <a:rPr lang="en-US" sz="3200" dirty="0" smtClean="0"/>
              <a:t> paradigm (Payne et al, 1993)</a:t>
            </a:r>
            <a:endParaRPr lang="en-US" sz="3200" dirty="0"/>
          </a:p>
        </p:txBody>
      </p:sp>
    </p:spTree>
    <p:extLst>
      <p:ext uri="{BB962C8B-B14F-4D97-AF65-F5344CB8AC3E}">
        <p14:creationId xmlns:p14="http://schemas.microsoft.com/office/powerpoint/2010/main" val="9991937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People adaptively choose between multiple heuristics including </a:t>
            </a:r>
            <a:r>
              <a:rPr lang="is-IS" dirty="0" smtClean="0"/>
              <a:t>…</a:t>
            </a:r>
            <a:endParaRPr lang="en-US" dirty="0"/>
          </a:p>
        </p:txBody>
      </p:sp>
      <p:sp>
        <p:nvSpPr>
          <p:cNvPr id="3" name="Content Placeholder 2"/>
          <p:cNvSpPr>
            <a:spLocks noGrp="1"/>
          </p:cNvSpPr>
          <p:nvPr>
            <p:ph idx="1"/>
          </p:nvPr>
        </p:nvSpPr>
        <p:spPr>
          <a:xfrm>
            <a:off x="707231" y="1947928"/>
            <a:ext cx="8872538" cy="3227576"/>
          </a:xfrm>
        </p:spPr>
        <p:txBody>
          <a:bodyPr/>
          <a:lstStyle/>
          <a:p>
            <a:pPr marL="571500" indent="-571500">
              <a:buFont typeface="Arial" charset="0"/>
              <a:buChar char="•"/>
            </a:pPr>
            <a:r>
              <a:rPr lang="en-US" sz="3200" b="1" dirty="0">
                <a:latin typeface="Avenir Book" charset="0"/>
                <a:ea typeface="Avenir Book" charset="0"/>
                <a:cs typeface="Avenir Book" charset="0"/>
              </a:rPr>
              <a:t>Take-The-Best (TTB)</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chooses gamble with highest payoff for most probable </a:t>
            </a:r>
            <a:r>
              <a:rPr lang="en-US" dirty="0" smtClean="0">
                <a:latin typeface="Avenir Book" charset="0"/>
                <a:ea typeface="Avenir Book" charset="0"/>
                <a:cs typeface="Avenir Book" charset="0"/>
              </a:rPr>
              <a:t>outcome</a:t>
            </a:r>
            <a:endParaRPr lang="en-US" dirty="0">
              <a:latin typeface="Avenir Book" charset="0"/>
              <a:ea typeface="Avenir Book" charset="0"/>
              <a:cs typeface="Avenir Book" charset="0"/>
            </a:endParaRPr>
          </a:p>
          <a:p>
            <a:pPr marL="571500" indent="-571500">
              <a:buFont typeface="Arial" charset="0"/>
              <a:buChar char="•"/>
            </a:pPr>
            <a:r>
              <a:rPr lang="en-US" sz="3200" b="1" dirty="0">
                <a:latin typeface="Avenir Book" charset="0"/>
                <a:ea typeface="Avenir Book" charset="0"/>
                <a:cs typeface="Avenir Book" charset="0"/>
              </a:rPr>
              <a:t>Weighted Average (WADD)</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computes the expected value of every gamble</a:t>
            </a:r>
          </a:p>
          <a:p>
            <a:pPr marL="571500" indent="-571500">
              <a:buFont typeface="Arial" charset="0"/>
              <a:buChar char="•"/>
            </a:pPr>
            <a:r>
              <a:rPr lang="en-US" sz="3200" b="1" dirty="0">
                <a:latin typeface="Avenir Book" charset="0"/>
                <a:ea typeface="Avenir Book" charset="0"/>
                <a:cs typeface="Avenir Book" charset="0"/>
              </a:rPr>
              <a:t>Satisficing (SAT)</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evaluates gambles sequentially, stops when it finds one whose EV exceeds its aspiration level</a:t>
            </a:r>
          </a:p>
          <a:p>
            <a:endParaRPr lang="en-US" dirty="0"/>
          </a:p>
        </p:txBody>
      </p:sp>
    </p:spTree>
    <p:extLst>
      <p:ext uri="{BB962C8B-B14F-4D97-AF65-F5344CB8AC3E}">
        <p14:creationId xmlns:p14="http://schemas.microsoft.com/office/powerpoint/2010/main" val="18236512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1"/>
          <p:cNvGrpSpPr/>
          <p:nvPr/>
        </p:nvGrpSpPr>
        <p:grpSpPr>
          <a:xfrm>
            <a:off x="595564"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p>
        </p:txBody>
      </p:sp>
      <p:sp>
        <p:nvSpPr>
          <p:cNvPr id="8" name="Rectangle 7"/>
          <p:cNvSpPr/>
          <p:nvPr/>
        </p:nvSpPr>
        <p:spPr>
          <a:xfrm>
            <a:off x="2901259"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933519"/>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5199634"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6346187"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7494786"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8643384" y="493279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502951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$ 0.05</a:t>
            </a:r>
          </a:p>
        </p:txBody>
      </p:sp>
      <p:sp>
        <p:nvSpPr>
          <p:cNvPr id="18" name="Rectangle 17"/>
          <p:cNvSpPr/>
          <p:nvPr/>
        </p:nvSpPr>
        <p:spPr>
          <a:xfrm>
            <a:off x="4181582" y="503369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p>
        </p:txBody>
      </p:sp>
      <p:sp>
        <p:nvSpPr>
          <p:cNvPr id="19" name="Rectangle 18"/>
          <p:cNvSpPr/>
          <p:nvPr/>
        </p:nvSpPr>
        <p:spPr>
          <a:xfrm>
            <a:off x="5352689" y="502951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p>
        </p:txBody>
      </p:sp>
      <p:sp>
        <p:nvSpPr>
          <p:cNvPr id="20" name="Rectangle 19"/>
          <p:cNvSpPr/>
          <p:nvPr/>
        </p:nvSpPr>
        <p:spPr>
          <a:xfrm>
            <a:off x="6519599" y="502951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p>
        </p:txBody>
      </p:sp>
      <p:sp>
        <p:nvSpPr>
          <p:cNvPr id="21" name="Rectangle 20"/>
          <p:cNvSpPr/>
          <p:nvPr/>
        </p:nvSpPr>
        <p:spPr>
          <a:xfrm>
            <a:off x="7668197" y="502951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$ 0.17</a:t>
            </a:r>
          </a:p>
        </p:txBody>
      </p:sp>
      <p:sp>
        <p:nvSpPr>
          <p:cNvPr id="22" name="Rectangle 21"/>
          <p:cNvSpPr/>
          <p:nvPr/>
        </p:nvSpPr>
        <p:spPr>
          <a:xfrm>
            <a:off x="8816796" y="502951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p>
        </p:txBody>
      </p:sp>
      <p:sp>
        <p:nvSpPr>
          <p:cNvPr id="23" name="TextBox 22"/>
          <p:cNvSpPr txBox="1"/>
          <p:nvPr/>
        </p:nvSpPr>
        <p:spPr>
          <a:xfrm>
            <a:off x="2599131" y="586711"/>
            <a:ext cx="5566845" cy="793615"/>
          </a:xfrm>
          <a:prstGeom prst="rect">
            <a:avLst/>
          </a:prstGeom>
          <a:noFill/>
        </p:spPr>
        <p:txBody>
          <a:bodyPr wrap="none" rtlCol="0">
            <a:spAutoFit/>
          </a:bodyPr>
          <a:lstStyle/>
          <a:p>
            <a:r>
              <a:rPr lang="de-DE" sz="4557" b="1" dirty="0">
                <a:latin typeface="Avenir Heavy"/>
                <a:cs typeface="Avenir Heavy"/>
                <a:sym typeface="WP IconicSymbolsA"/>
              </a:rPr>
              <a:t>Take-The-Best (TTB)</a:t>
            </a:r>
            <a:endParaRPr lang="en-US" sz="4557" dirty="0"/>
          </a:p>
        </p:txBody>
      </p:sp>
    </p:spTree>
    <p:extLst>
      <p:ext uri="{BB962C8B-B14F-4D97-AF65-F5344CB8AC3E}">
        <p14:creationId xmlns:p14="http://schemas.microsoft.com/office/powerpoint/2010/main" val="6974652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P spid="10" grpId="0" animBg="1"/>
      <p:bldP spid="15" grpId="1" animBg="1"/>
      <p:bldP spid="16" grpId="0" animBg="1"/>
      <p:bldP spid="17" grpId="0" animBg="1"/>
      <p:bldP spid="4" grpId="0"/>
      <p:bldP spid="18" grpId="0"/>
      <p:bldP spid="19" grpId="0"/>
      <p:bldP spid="20" grpId="1"/>
      <p:bldP spid="21" grpId="0"/>
      <p:bldP spid="2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6221</TotalTime>
  <Words>2813</Words>
  <Application>Microsoft Macintosh PowerPoint</Application>
  <PresentationFormat>35mm Slides</PresentationFormat>
  <Paragraphs>495</Paragraphs>
  <Slides>56</Slides>
  <Notes>24</Notes>
  <HiddenSlides>24</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56</vt:i4>
      </vt:variant>
    </vt:vector>
  </HeadingPairs>
  <TitlesOfParts>
    <vt:vector size="66" baseType="lpstr">
      <vt:lpstr>Avenir Book</vt:lpstr>
      <vt:lpstr>Avenir Heavy</vt:lpstr>
      <vt:lpstr>Calibri</vt:lpstr>
      <vt:lpstr>Calibri Light</vt:lpstr>
      <vt:lpstr>Cambria Math</vt:lpstr>
      <vt:lpstr>Helvetica</vt:lpstr>
      <vt:lpstr>Mangal</vt:lpstr>
      <vt:lpstr>WP IconicSymbolsA</vt:lpstr>
      <vt:lpstr>Arial</vt:lpstr>
      <vt:lpstr>Office Theme</vt:lpstr>
      <vt:lpstr>An Automatic Method for Discovering Rational Heuristics for Risky Choice</vt:lpstr>
      <vt:lpstr>Rational Decision-Making</vt:lpstr>
      <vt:lpstr>Multi-Alternative Risky Choice</vt:lpstr>
      <vt:lpstr>Most decisions have far more possible outcomes than we an consider</vt:lpstr>
      <vt:lpstr>Bounded Optimality (Russell &amp; Subramanian, 95)</vt:lpstr>
      <vt:lpstr>Rational use of cognitive resources</vt:lpstr>
      <vt:lpstr>Multi-Alternative Risky Choice</vt:lpstr>
      <vt:lpstr>People adaptively choose between multiple heuristics including …</vt:lpstr>
      <vt:lpstr>PowerPoint Presentation</vt:lpstr>
      <vt:lpstr>PowerPoint Presentation</vt:lpstr>
      <vt:lpstr>PowerPoint Presentation</vt:lpstr>
      <vt:lpstr>PowerPoint Presentation</vt:lpstr>
      <vt:lpstr>PowerPoint Presentation</vt:lpstr>
      <vt:lpstr>PowerPoint Presentation</vt:lpstr>
      <vt:lpstr>Questions</vt:lpstr>
      <vt:lpstr>Outline</vt:lpstr>
      <vt:lpstr>An automatic method for discovering optimal cognitive strategies</vt:lpstr>
      <vt:lpstr>PowerPoint Presentation</vt:lpstr>
      <vt:lpstr>PowerPoint Presentation</vt:lpstr>
      <vt:lpstr>Computational Architecture of Decision-Making</vt:lpstr>
      <vt:lpstr>An automatic method for discovering optimal cognitive strategies</vt:lpstr>
      <vt:lpstr>The Benefits and Costs of Computation</vt:lpstr>
      <vt:lpstr>PowerPoint Presentation</vt:lpstr>
      <vt:lpstr>Approach to discovering rational heuristics</vt:lpstr>
      <vt:lpstr>Modeling Meta-Decision-Making Problems</vt:lpstr>
      <vt:lpstr>Bounded-Optimal Decision-Making</vt:lpstr>
      <vt:lpstr>Solving meta-level MDPs</vt:lpstr>
      <vt:lpstr>Application to Risky Choice</vt:lpstr>
      <vt:lpstr>Outline</vt:lpstr>
      <vt:lpstr>An automatic method for discovering optimal cognitive strategies</vt:lpstr>
      <vt:lpstr>PowerPoint Presentation</vt:lpstr>
      <vt:lpstr>PowerPoint Presentation</vt:lpstr>
      <vt:lpstr>1. TTB can be bounded optimal</vt:lpstr>
      <vt:lpstr>PowerPoint Presentation</vt:lpstr>
      <vt:lpstr>PowerPoint Presentation</vt:lpstr>
      <vt:lpstr>PowerPoint Presentation</vt:lpstr>
      <vt:lpstr>PowerPoint Presentation</vt:lpstr>
      <vt:lpstr>PowerPoint Presentation</vt:lpstr>
      <vt:lpstr>PowerPoint Presentation</vt:lpstr>
      <vt:lpstr>3. Bounded optimality predicts adaptive strategy selection </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Automatic Method for Discovering Rational Heuristics for Risky Choice</dc:title>
  <dc:creator>Falk Lieder</dc:creator>
  <cp:lastModifiedBy>Falk Lieder</cp:lastModifiedBy>
  <cp:revision>116</cp:revision>
  <dcterms:created xsi:type="dcterms:W3CDTF">2017-07-10T22:10:02Z</dcterms:created>
  <dcterms:modified xsi:type="dcterms:W3CDTF">2017-08-18T00:56:50Z</dcterms:modified>
</cp:coreProperties>
</file>

<file path=docProps/thumbnail.jpeg>
</file>